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3" r:id="rId3"/>
    <p:sldMasterId id="2147483685" r:id="rId4"/>
  </p:sldMasterIdLst>
  <p:notesMasterIdLst>
    <p:notesMasterId r:id="rId36"/>
  </p:notesMasterIdLst>
  <p:sldIdLst>
    <p:sldId id="440" r:id="rId5"/>
    <p:sldId id="441" r:id="rId6"/>
    <p:sldId id="375" r:id="rId7"/>
    <p:sldId id="382" r:id="rId8"/>
    <p:sldId id="433" r:id="rId9"/>
    <p:sldId id="429" r:id="rId10"/>
    <p:sldId id="430" r:id="rId11"/>
    <p:sldId id="431" r:id="rId12"/>
    <p:sldId id="432" r:id="rId13"/>
    <p:sldId id="434" r:id="rId14"/>
    <p:sldId id="435" r:id="rId15"/>
    <p:sldId id="436" r:id="rId16"/>
    <p:sldId id="419" r:id="rId17"/>
    <p:sldId id="420" r:id="rId18"/>
    <p:sldId id="422" r:id="rId19"/>
    <p:sldId id="421" r:id="rId20"/>
    <p:sldId id="361" r:id="rId21"/>
    <p:sldId id="367" r:id="rId22"/>
    <p:sldId id="368" r:id="rId23"/>
    <p:sldId id="442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36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C3C3C"/>
    <a:srgbClr val="323232"/>
    <a:srgbClr val="14145A"/>
    <a:srgbClr val="464646"/>
    <a:srgbClr val="FF0000"/>
    <a:srgbClr val="FF6600"/>
    <a:srgbClr val="FF505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1" autoAdjust="0"/>
    <p:restoredTop sz="90929"/>
  </p:normalViewPr>
  <p:slideViewPr>
    <p:cSldViewPr snapToGrid="0" showGuides="1">
      <p:cViewPr>
        <p:scale>
          <a:sx n="150" d="100"/>
          <a:sy n="150" d="100"/>
        </p:scale>
        <p:origin x="-1832" y="-80"/>
      </p:cViewPr>
      <p:guideLst>
        <p:guide orient="horz" pos="3370"/>
        <p:guide pos="287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75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77EC70CE-EB0D-0A42-A4BA-40C52B0179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397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CC8355-E516-274D-85AA-7E948F6B1EE4}" type="slidenum">
              <a:rPr lang="en-US"/>
              <a:pPr/>
              <a:t>13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9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7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9220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5653BEA-87CC-F94A-A89B-54F2A78E797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3FA0A-49AA-D74C-A1BF-F530F079DCD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1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B4CE4-5E2D-C647-88A9-BD6634228AB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0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FBEE1D-9BE2-0C4D-93FB-5E7760C4ECE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46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4C4E4B-3DF3-D642-BCA5-4416A4F5950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5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ACCDD6-AE81-7B48-91AA-2B878061736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0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C5757E-399D-E143-AC49-1F5DDD3ED1A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46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717F6-FB82-AB41-9948-2FB379EAEFE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1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8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B4DBC-55EE-3540-85D5-549E6EFAA2D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993A5-8C71-5244-9083-54D0C9BD6DD0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28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27CBF-9E5E-3D49-95F9-F2A5104E2DD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35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9EF328C-2D0F-444C-B88F-1A6E7AAA415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34852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48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348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53A1DBF-5BBF-9048-BE4F-FF7BE2727D2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34855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432F0-C7C4-4C47-95FC-A762E371615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07458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BAAE11-00F2-2D4A-BD33-3575E14577D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52522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3DB838-4C0D-2345-9BC9-09FE8330889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73466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FC4C4B-80F9-A44A-AED6-6899009AD74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2091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C50804-AE44-BA47-96D2-D4044EBE29F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1288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64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51B7E-6988-174B-9EFB-82C0F799F78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98861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EE6D7-11B5-1343-8E88-C2C951EEA7F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97584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1162D-F564-3F43-8092-90A8062B997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17398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67950-B695-444A-A115-0518C6C19B6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75736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C97B1-FDA1-4144-A910-E801964C2E0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01419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9220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D025CD1-9DED-4C4A-AF90-41821DB7A29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F570C-111E-CD4C-AE78-89030CD8566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67802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E6C104-3919-1242-B8B6-81619EF5CFD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55675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430CCA-8CF8-844A-9AF9-D91B956348D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67048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8D0330-6E46-574E-9427-642E8379788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9788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37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5DA8D-1235-6548-8FDC-051921803360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54097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126EBF-F68A-ED45-9CCB-C5FC721ED3B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82221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AC6506-FBFE-DA4F-814D-A743257CD80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38867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10808-75B8-2449-8DEB-1390CEF7E71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17193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34555C-7BD6-1944-8E58-58543D0EC88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93412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CEBC9-D911-3144-B1C2-73E51649EA6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45375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92100"/>
            <a:ext cx="8229600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2B1707D-EBAB-4042-A1CF-1D32E5C5D7C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86215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80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65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48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endParaRPr lang="en-US" b="0">
              <a:solidFill>
                <a:srgbClr val="FFFFFF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endParaRPr lang="en-US" b="0">
              <a:solidFill>
                <a:srgbClr val="FFFFFF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fld id="{09272011-EB37-3C46-AAB1-B0B1A95954B1}" type="slidenum">
              <a:rPr lang="en-US" b="0">
                <a:solidFill>
                  <a:srgbClr val="FFFFFF"/>
                </a:solidFill>
              </a:rPr>
              <a:pPr/>
              <a:t>‹#›</a:t>
            </a:fld>
            <a:endParaRPr lang="en-US" b="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3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3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3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4493DA54-BADD-5241-99CE-7C4476FE4EC4}" type="slidenum">
              <a:rPr lang="en-US" sz="1400" b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xmlns:p14="http://schemas.microsoft.com/office/powerpoint/2010/main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fld id="{DAE08D54-9EFC-B24F-BEB9-69D5E6DF9DEE}" type="slidenum">
              <a:rPr lang="en-US" sz="1400" b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sz="1400" b="0">
              <a:solidFill>
                <a:srgbClr val="FFFFFF"/>
              </a:solidFill>
              <a:latin typeface="Arial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xmlns:p14="http://schemas.microsoft.com/office/powerpoint/2010/main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10199"/>
            </a:outerShdw>
          </a:effectLst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charset="0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roms.org/" TargetMode="External"/><Relationship Id="rId4" Type="http://schemas.openxmlformats.org/officeDocument/2006/relationships/hyperlink" Target="http://www.myroms.org/wiki" TargetMode="External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wmf"/><Relationship Id="rId3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slide" Target="slide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6.xml"/><Relationship Id="rId8" Type="http://schemas.openxmlformats.org/officeDocument/2006/relationships/slide" Target="slide7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5.xml"/><Relationship Id="rId7" Type="http://schemas.openxmlformats.org/officeDocument/2006/relationships/slide" Target="slide6.xml"/><Relationship Id="rId8" Type="http://schemas.openxmlformats.org/officeDocument/2006/relationships/slide" Target="slide7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.xml"/><Relationship Id="rId9" Type="http://schemas.openxmlformats.org/officeDocument/2006/relationships/slide" Target="slide2.xml"/><Relationship Id="rId10" Type="http://schemas.openxmlformats.org/officeDocument/2006/relationships/slide" Target="slide3.xml"/><Relationship Id="rId11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7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slide" Target="slide10.xml"/><Relationship Id="rId1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wmf"/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Relationship Id="rId9" Type="http://schemas.openxmlformats.org/officeDocument/2006/relationships/slide" Target="slide8.xml"/><Relationship Id="rId10" Type="http://schemas.openxmlformats.org/officeDocument/2006/relationships/slide" Target="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Relationship Id="rId9" Type="http://schemas.openxmlformats.org/officeDocument/2006/relationships/slide" Target="slide7.xml"/><Relationship Id="rId10" Type="http://schemas.openxmlformats.org/officeDocument/2006/relationships/slide" Target="slide9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Relationship Id="rId9" Type="http://schemas.openxmlformats.org/officeDocument/2006/relationships/slide" Target="slide7.xml"/><Relationship Id="rId10" Type="http://schemas.openxmlformats.org/officeDocument/2006/relationships/slide" Target="slide8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wmf"/><Relationship Id="rId3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Relationship Id="rId9" Type="http://schemas.openxmlformats.org/officeDocument/2006/relationships/slide" Target="slide7.xml"/><Relationship Id="rId10" Type="http://schemas.openxmlformats.org/officeDocument/2006/relationships/slide" Target="slide8.xml"/><Relationship Id="rId11" Type="http://schemas.openxmlformats.org/officeDocument/2006/relationships/slide" Target="slide9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slide" Target="slide9.xml"/><Relationship Id="rId1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wmf"/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Relationship Id="rId9" Type="http://schemas.openxmlformats.org/officeDocument/2006/relationships/slide" Target="slide7.xml"/><Relationship Id="rId10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902" name="Picture 6" descr="roms_RC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6463" cy="10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2314090" y="1066800"/>
            <a:ext cx="4509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ROMS </a:t>
            </a:r>
            <a:r>
              <a:rPr 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Framework: Kernel</a:t>
            </a:r>
            <a:endParaRPr 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charset="0"/>
            </a:endParaRPr>
          </a:p>
        </p:txBody>
      </p:sp>
      <p:sp>
        <p:nvSpPr>
          <p:cNvPr id="336905" name="Text Box 9"/>
          <p:cNvSpPr txBox="1">
            <a:spLocks noChangeArrowheads="1"/>
          </p:cNvSpPr>
          <p:nvPr/>
        </p:nvSpPr>
        <p:spPr bwMode="auto">
          <a:xfrm>
            <a:off x="3366106" y="3946525"/>
            <a:ext cx="24244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Boulder, CO</a:t>
            </a:r>
          </a:p>
          <a:p>
            <a:r>
              <a:rPr lang="en-US" sz="20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NCAR Mesa Lab</a:t>
            </a: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April </a:t>
            </a:r>
            <a:r>
              <a:rPr lang="en-US" sz="20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25, 2016</a:t>
            </a: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charset="0"/>
            </a:endParaRPr>
          </a:p>
        </p:txBody>
      </p:sp>
      <p:sp>
        <p:nvSpPr>
          <p:cNvPr id="336908" name="Text Box 12"/>
          <p:cNvSpPr txBox="1">
            <a:spLocks noChangeArrowheads="1"/>
          </p:cNvSpPr>
          <p:nvPr/>
        </p:nvSpPr>
        <p:spPr bwMode="auto">
          <a:xfrm>
            <a:off x="715817" y="1981200"/>
            <a:ext cx="7712368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Hernan G. Arango</a:t>
            </a:r>
          </a:p>
          <a:p>
            <a:r>
              <a:rPr 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Department </a:t>
            </a:r>
            <a:r>
              <a:rPr 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of Marine and Coastal Sciences</a:t>
            </a:r>
          </a:p>
          <a:p>
            <a:r>
              <a:rPr 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charset="0"/>
              </a:rPr>
              <a:t>Rutgers University, New Brunswick, NJ, USA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076" name="Group 4"/>
          <p:cNvGrpSpPr>
            <a:grpSpLocks/>
          </p:cNvGrpSpPr>
          <p:nvPr/>
        </p:nvGrpSpPr>
        <p:grpSpPr bwMode="auto">
          <a:xfrm>
            <a:off x="1143000" y="901700"/>
            <a:ext cx="6858000" cy="3429000"/>
            <a:chOff x="720" y="1056"/>
            <a:chExt cx="4320" cy="2160"/>
          </a:xfrm>
        </p:grpSpPr>
        <p:pic>
          <p:nvPicPr>
            <p:cNvPr id="259077" name="Picture 5" descr="glob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056"/>
              <a:ext cx="4320" cy="216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078" name="Line 6"/>
            <p:cNvSpPr>
              <a:spLocks noChangeShapeType="1"/>
            </p:cNvSpPr>
            <p:nvPr/>
          </p:nvSpPr>
          <p:spPr bwMode="auto">
            <a:xfrm>
              <a:off x="720" y="1344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79" name="Line 7"/>
            <p:cNvSpPr>
              <a:spLocks noChangeShapeType="1"/>
            </p:cNvSpPr>
            <p:nvPr/>
          </p:nvSpPr>
          <p:spPr bwMode="auto">
            <a:xfrm>
              <a:off x="720" y="2160"/>
              <a:ext cx="36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0" name="Line 8"/>
            <p:cNvSpPr>
              <a:spLocks noChangeShapeType="1"/>
            </p:cNvSpPr>
            <p:nvPr/>
          </p:nvSpPr>
          <p:spPr bwMode="auto">
            <a:xfrm>
              <a:off x="720" y="1632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1" name="Line 9"/>
            <p:cNvSpPr>
              <a:spLocks noChangeShapeType="1"/>
            </p:cNvSpPr>
            <p:nvPr/>
          </p:nvSpPr>
          <p:spPr bwMode="auto">
            <a:xfrm>
              <a:off x="720" y="1872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2" name="Line 10"/>
            <p:cNvSpPr>
              <a:spLocks noChangeShapeType="1"/>
            </p:cNvSpPr>
            <p:nvPr/>
          </p:nvSpPr>
          <p:spPr bwMode="auto">
            <a:xfrm>
              <a:off x="720" y="2688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3" name="Line 11"/>
            <p:cNvSpPr>
              <a:spLocks noChangeShapeType="1"/>
            </p:cNvSpPr>
            <p:nvPr/>
          </p:nvSpPr>
          <p:spPr bwMode="auto">
            <a:xfrm>
              <a:off x="720" y="2160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4" name="Line 12"/>
            <p:cNvSpPr>
              <a:spLocks noChangeShapeType="1"/>
            </p:cNvSpPr>
            <p:nvPr/>
          </p:nvSpPr>
          <p:spPr bwMode="auto">
            <a:xfrm>
              <a:off x="720" y="2448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5" name="Line 13"/>
            <p:cNvSpPr>
              <a:spLocks noChangeShapeType="1"/>
            </p:cNvSpPr>
            <p:nvPr/>
          </p:nvSpPr>
          <p:spPr bwMode="auto">
            <a:xfrm>
              <a:off x="720" y="2928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6" name="Line 14"/>
            <p:cNvSpPr>
              <a:spLocks noChangeShapeType="1"/>
            </p:cNvSpPr>
            <p:nvPr/>
          </p:nvSpPr>
          <p:spPr bwMode="auto">
            <a:xfrm>
              <a:off x="720" y="1056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7" name="Line 15"/>
            <p:cNvSpPr>
              <a:spLocks noChangeShapeType="1"/>
            </p:cNvSpPr>
            <p:nvPr/>
          </p:nvSpPr>
          <p:spPr bwMode="auto">
            <a:xfrm>
              <a:off x="720" y="3216"/>
              <a:ext cx="432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8" name="Line 16"/>
            <p:cNvSpPr>
              <a:spLocks noChangeShapeType="1"/>
            </p:cNvSpPr>
            <p:nvPr/>
          </p:nvSpPr>
          <p:spPr bwMode="auto">
            <a:xfrm>
              <a:off x="2880" y="1056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89" name="Line 17"/>
            <p:cNvSpPr>
              <a:spLocks noChangeShapeType="1"/>
            </p:cNvSpPr>
            <p:nvPr/>
          </p:nvSpPr>
          <p:spPr bwMode="auto">
            <a:xfrm>
              <a:off x="2880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0" name="Line 18"/>
            <p:cNvSpPr>
              <a:spLocks noChangeShapeType="1"/>
            </p:cNvSpPr>
            <p:nvPr/>
          </p:nvSpPr>
          <p:spPr bwMode="auto">
            <a:xfrm>
              <a:off x="1248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1" name="Line 19"/>
            <p:cNvSpPr>
              <a:spLocks noChangeShapeType="1"/>
            </p:cNvSpPr>
            <p:nvPr/>
          </p:nvSpPr>
          <p:spPr bwMode="auto">
            <a:xfrm>
              <a:off x="1824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2" name="Line 20"/>
            <p:cNvSpPr>
              <a:spLocks noChangeShapeType="1"/>
            </p:cNvSpPr>
            <p:nvPr/>
          </p:nvSpPr>
          <p:spPr bwMode="auto">
            <a:xfrm>
              <a:off x="2352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3" name="Line 21"/>
            <p:cNvSpPr>
              <a:spLocks noChangeShapeType="1"/>
            </p:cNvSpPr>
            <p:nvPr/>
          </p:nvSpPr>
          <p:spPr bwMode="auto">
            <a:xfrm>
              <a:off x="4512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4" name="Line 22"/>
            <p:cNvSpPr>
              <a:spLocks noChangeShapeType="1"/>
            </p:cNvSpPr>
            <p:nvPr/>
          </p:nvSpPr>
          <p:spPr bwMode="auto">
            <a:xfrm>
              <a:off x="5040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5" name="Line 23"/>
            <p:cNvSpPr>
              <a:spLocks noChangeShapeType="1"/>
            </p:cNvSpPr>
            <p:nvPr/>
          </p:nvSpPr>
          <p:spPr bwMode="auto">
            <a:xfrm>
              <a:off x="720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6" name="Line 24"/>
            <p:cNvSpPr>
              <a:spLocks noChangeShapeType="1"/>
            </p:cNvSpPr>
            <p:nvPr/>
          </p:nvSpPr>
          <p:spPr bwMode="auto">
            <a:xfrm>
              <a:off x="3408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9097" name="Line 25"/>
            <p:cNvSpPr>
              <a:spLocks noChangeShapeType="1"/>
            </p:cNvSpPr>
            <p:nvPr/>
          </p:nvSpPr>
          <p:spPr bwMode="auto">
            <a:xfrm>
              <a:off x="3984" y="1056"/>
              <a:ext cx="0" cy="21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</p:grpSp>
      <p:grpSp>
        <p:nvGrpSpPr>
          <p:cNvPr id="259099" name="Group 27"/>
          <p:cNvGrpSpPr>
            <a:grpSpLocks/>
          </p:cNvGrpSpPr>
          <p:nvPr/>
        </p:nvGrpSpPr>
        <p:grpSpPr bwMode="auto">
          <a:xfrm>
            <a:off x="3581400" y="4343400"/>
            <a:ext cx="2660650" cy="2297113"/>
            <a:chOff x="2248" y="2761"/>
            <a:chExt cx="1676" cy="1447"/>
          </a:xfrm>
        </p:grpSpPr>
        <p:grpSp>
          <p:nvGrpSpPr>
            <p:cNvPr id="259100" name="Group 28"/>
            <p:cNvGrpSpPr>
              <a:grpSpLocks/>
            </p:cNvGrpSpPr>
            <p:nvPr/>
          </p:nvGrpSpPr>
          <p:grpSpPr bwMode="auto">
            <a:xfrm>
              <a:off x="2248" y="2932"/>
              <a:ext cx="1257" cy="1276"/>
              <a:chOff x="2256" y="2900"/>
              <a:chExt cx="1257" cy="1276"/>
            </a:xfrm>
          </p:grpSpPr>
          <p:sp>
            <p:nvSpPr>
              <p:cNvPr id="259101" name="Rectangle 29"/>
              <p:cNvSpPr>
                <a:spLocks noChangeArrowheads="1"/>
              </p:cNvSpPr>
              <p:nvPr/>
            </p:nvSpPr>
            <p:spPr bwMode="auto">
              <a:xfrm>
                <a:off x="2256" y="3072"/>
                <a:ext cx="1248" cy="110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800" b="0">
                  <a:solidFill>
                    <a:srgbClr val="FFFFFF"/>
                  </a:solidFill>
                  <a:latin typeface="Lucida Console" charset="0"/>
                </a:endParaRPr>
              </a:p>
            </p:txBody>
          </p:sp>
          <p:sp>
            <p:nvSpPr>
              <p:cNvPr id="259102" name="Rectangle 30"/>
              <p:cNvSpPr>
                <a:spLocks noChangeArrowheads="1"/>
              </p:cNvSpPr>
              <p:nvPr/>
            </p:nvSpPr>
            <p:spPr bwMode="auto">
              <a:xfrm>
                <a:off x="2448" y="3216"/>
                <a:ext cx="864" cy="81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800" b="0">
                  <a:solidFill>
                    <a:srgbClr val="FFFFFF"/>
                  </a:solidFill>
                  <a:latin typeface="Lucida Console" charset="0"/>
                </a:endParaRPr>
              </a:p>
            </p:txBody>
          </p:sp>
          <p:sp>
            <p:nvSpPr>
              <p:cNvPr id="259103" name="Text Box 31"/>
              <p:cNvSpPr txBox="1">
                <a:spLocks noChangeArrowheads="1"/>
              </p:cNvSpPr>
              <p:nvPr/>
            </p:nvSpPr>
            <p:spPr bwMode="auto">
              <a:xfrm rot="5412927" flipV="1">
                <a:off x="3278" y="2847"/>
                <a:ext cx="18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114300" algn="l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algn="l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algn="l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algn="l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400">
                    <a:solidFill>
                      <a:srgbClr val="000099"/>
                    </a:solidFill>
                    <a:latin typeface="Times New Roman" charset="0"/>
                  </a:rPr>
                  <a:t>}</a:t>
                </a:r>
              </a:p>
            </p:txBody>
          </p:sp>
        </p:grpSp>
        <p:sp>
          <p:nvSpPr>
            <p:cNvPr id="259104" name="Rectangle 32"/>
            <p:cNvSpPr>
              <a:spLocks noChangeArrowheads="1"/>
            </p:cNvSpPr>
            <p:nvPr/>
          </p:nvSpPr>
          <p:spPr bwMode="auto">
            <a:xfrm>
              <a:off x="3480" y="302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099"/>
                  </a:solidFill>
                </a:rPr>
                <a:t>} 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612" y="3049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C8C8FF"/>
                  </a:solidFill>
                </a:rPr>
                <a:t>Nx</a:t>
              </a:r>
              <a:endParaRPr lang="en-US">
                <a:solidFill>
                  <a:srgbClr val="C8C8FF"/>
                </a:solidFill>
              </a:endParaRPr>
            </a:p>
          </p:txBody>
        </p:sp>
        <p:sp>
          <p:nvSpPr>
            <p:cNvPr id="259106" name="Rectangle 34"/>
            <p:cNvSpPr>
              <a:spLocks noChangeArrowheads="1"/>
            </p:cNvSpPr>
            <p:nvPr/>
          </p:nvSpPr>
          <p:spPr bwMode="auto">
            <a:xfrm>
              <a:off x="3244" y="2761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C8C8FF"/>
                  </a:solidFill>
                </a:rPr>
                <a:t>Ny</a:t>
              </a:r>
            </a:p>
          </p:txBody>
        </p:sp>
      </p:grpSp>
      <p:sp>
        <p:nvSpPr>
          <p:cNvPr id="259107" name="Text Box 35"/>
          <p:cNvSpPr txBox="1">
            <a:spLocks noChangeArrowheads="1"/>
          </p:cNvSpPr>
          <p:nvPr/>
        </p:nvSpPr>
        <p:spPr bwMode="auto">
          <a:xfrm>
            <a:off x="2803525" y="236538"/>
            <a:ext cx="382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Parallel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Tile </a:t>
            </a:r>
            <a:r>
              <a:rPr lang="en-US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Partition</a:t>
            </a:r>
            <a:endParaRPr 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schemeClr val="accent3">
                    <a:lumMod val="20000"/>
                    <a:lumOff val="80000"/>
                    <a:alpha val="43000"/>
                  </a:schemeClr>
                </a:outerShdw>
              </a:effectLst>
              <a:latin typeface="Arial Black" charset="0"/>
            </a:endParaRPr>
          </a:p>
        </p:txBody>
      </p:sp>
      <p:sp>
        <p:nvSpPr>
          <p:cNvPr id="259108" name="Text Box 36"/>
          <p:cNvSpPr txBox="1">
            <a:spLocks noChangeArrowheads="1"/>
          </p:cNvSpPr>
          <p:nvPr/>
        </p:nvSpPr>
        <p:spPr bwMode="auto">
          <a:xfrm>
            <a:off x="228600" y="18748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8C8FF"/>
                </a:solidFill>
              </a:rPr>
              <a:t>8 x 8</a:t>
            </a:r>
            <a:endParaRPr lang="en-US">
              <a:solidFill>
                <a:srgbClr val="C8C8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73" name="Rectangle 9"/>
          <p:cNvSpPr>
            <a:spLocks noChangeArrowheads="1"/>
          </p:cNvSpPr>
          <p:nvPr/>
        </p:nvSpPr>
        <p:spPr bwMode="auto">
          <a:xfrm>
            <a:off x="0" y="3581400"/>
            <a:ext cx="9144000" cy="3276600"/>
          </a:xfrm>
          <a:prstGeom prst="rect">
            <a:avLst/>
          </a:prstGeom>
          <a:solidFill>
            <a:srgbClr val="35404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393825" y="-47625"/>
            <a:ext cx="6362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East-West MPI Communications</a:t>
            </a: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7543800" y="1616075"/>
            <a:ext cx="14795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With Respect</a:t>
            </a:r>
          </a:p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To Tile R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152400" y="1600200"/>
            <a:ext cx="1123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Nonlinear</a:t>
            </a:r>
          </a:p>
        </p:txBody>
      </p:sp>
      <p:sp>
        <p:nvSpPr>
          <p:cNvPr id="216079" name="Text Box 15"/>
          <p:cNvSpPr txBox="1">
            <a:spLocks noChangeArrowheads="1"/>
          </p:cNvSpPr>
          <p:nvPr/>
        </p:nvSpPr>
        <p:spPr bwMode="auto">
          <a:xfrm>
            <a:off x="152400" y="4724400"/>
            <a:ext cx="876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Adjoint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7543800" y="4664075"/>
            <a:ext cx="14795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With Respect</a:t>
            </a:r>
          </a:p>
          <a:p>
            <a:pPr algn="l"/>
            <a:r>
              <a:rPr lang="en-US" sz="1400" b="0">
                <a:solidFill>
                  <a:srgbClr val="00FF00"/>
                </a:solidFill>
                <a:latin typeface="Arial Black" charset="0"/>
              </a:rPr>
              <a:t>To Tile R</a:t>
            </a:r>
          </a:p>
        </p:txBody>
      </p:sp>
      <p:pic>
        <p:nvPicPr>
          <p:cNvPr id="216081" name="Picture 17" descr="comm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665163"/>
            <a:ext cx="6216650" cy="596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rgbClr val="35404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pic>
        <p:nvPicPr>
          <p:cNvPr id="217091" name="Picture 3" descr="commpptv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625475"/>
            <a:ext cx="7519987" cy="623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1159984" y="-47625"/>
            <a:ext cx="68192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North-South MPI Communications</a:t>
            </a:r>
          </a:p>
        </p:txBody>
      </p:sp>
      <p:sp>
        <p:nvSpPr>
          <p:cNvPr id="217093" name="Text Box 5"/>
          <p:cNvSpPr txBox="1">
            <a:spLocks noChangeArrowheads="1"/>
          </p:cNvSpPr>
          <p:nvPr/>
        </p:nvSpPr>
        <p:spPr bwMode="auto">
          <a:xfrm rot="16200000">
            <a:off x="-359568" y="3617118"/>
            <a:ext cx="1390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rgbClr val="00FF00"/>
                </a:solidFill>
                <a:latin typeface="Arial Black" charset="0"/>
              </a:rPr>
              <a:t>Nonlinear</a:t>
            </a:r>
          </a:p>
        </p:txBody>
      </p:sp>
      <p:sp>
        <p:nvSpPr>
          <p:cNvPr id="217095" name="Text Box 7"/>
          <p:cNvSpPr txBox="1">
            <a:spLocks noChangeArrowheads="1"/>
          </p:cNvSpPr>
          <p:nvPr/>
        </p:nvSpPr>
        <p:spPr bwMode="auto">
          <a:xfrm rot="16200000">
            <a:off x="8195469" y="3623469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rgbClr val="00FF00"/>
                </a:solidFill>
                <a:latin typeface="Arial Black" charset="0"/>
              </a:rPr>
              <a:t>Adjoint</a:t>
            </a:r>
          </a:p>
        </p:txBody>
      </p:sp>
      <p:sp>
        <p:nvSpPr>
          <p:cNvPr id="217096" name="Text Box 8"/>
          <p:cNvSpPr txBox="1">
            <a:spLocks noChangeArrowheads="1"/>
          </p:cNvSpPr>
          <p:nvPr/>
        </p:nvSpPr>
        <p:spPr bwMode="auto">
          <a:xfrm>
            <a:off x="3648075" y="1416050"/>
            <a:ext cx="1847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rgbClr val="00FF00"/>
                </a:solidFill>
                <a:latin typeface="Arial Black" charset="0"/>
              </a:rPr>
              <a:t>With Respect</a:t>
            </a:r>
          </a:p>
          <a:p>
            <a:r>
              <a:rPr lang="en-US" sz="1800" b="0">
                <a:solidFill>
                  <a:srgbClr val="00FF00"/>
                </a:solidFill>
                <a:latin typeface="Arial Black" charset="0"/>
              </a:rPr>
              <a:t> to Tile 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4" name="Picture 2" descr="C:\Sage\Pics\July 20\P7200535.JPG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235" name="Rectangle 3"/>
          <p:cNvSpPr>
            <a:spLocks noChangeArrowheads="1"/>
          </p:cNvSpPr>
          <p:nvPr/>
        </p:nvSpPr>
        <p:spPr bwMode="auto">
          <a:xfrm>
            <a:off x="1870075" y="1117600"/>
            <a:ext cx="5108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ROMS/TOMS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GOVERNING EQUATIONS</a:t>
            </a:r>
          </a:p>
        </p:txBody>
      </p:sp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0" y="2190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Momentum Governing Equations</a:t>
            </a:r>
          </a:p>
        </p:txBody>
      </p:sp>
      <p:pic>
        <p:nvPicPr>
          <p:cNvPr id="353304" name="Picture 24" descr="C:\Documents and Settings\arango\My Documents\arango\Talks\Hernan\Norway\MomentumGovEq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288"/>
            <a:ext cx="9144000" cy="58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1026"/>
          <p:cNvSpPr>
            <a:spLocks noChangeArrowheads="1"/>
          </p:cNvSpPr>
          <p:nvPr/>
        </p:nvSpPr>
        <p:spPr bwMode="auto">
          <a:xfrm>
            <a:off x="0" y="2190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Tracers Governing Equations</a:t>
            </a:r>
          </a:p>
        </p:txBody>
      </p:sp>
      <p:pic>
        <p:nvPicPr>
          <p:cNvPr id="355332" name="Picture 1028" descr="C:\Documents and Settings\arango\My Documents\arango\Talks\Hernan\Norway\TracerGovEq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31850"/>
            <a:ext cx="8032750" cy="602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1026"/>
          <p:cNvSpPr>
            <a:spLocks noChangeArrowheads="1"/>
          </p:cNvSpPr>
          <p:nvPr/>
        </p:nvSpPr>
        <p:spPr bwMode="auto">
          <a:xfrm>
            <a:off x="0" y="2190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Continuity Equation</a:t>
            </a:r>
            <a:endParaRPr lang="en-US" sz="2800" dirty="0">
              <a:solidFill>
                <a:srgbClr val="FFFF00"/>
              </a:solidFill>
              <a:effectLst>
                <a:outerShdw blurRad="50800" dist="38100" dir="2700000" algn="tl" rotWithShape="0">
                  <a:schemeClr val="accent3">
                    <a:lumMod val="95000"/>
                    <a:alpha val="43000"/>
                  </a:schemeClr>
                </a:outerShdw>
              </a:effectLst>
              <a:latin typeface="Arial Black" charset="0"/>
            </a:endParaRPr>
          </a:p>
        </p:txBody>
      </p:sp>
      <p:sp>
        <p:nvSpPr>
          <p:cNvPr id="354307" name="Rectangle 1027"/>
          <p:cNvSpPr>
            <a:spLocks noChangeArrowheads="1"/>
          </p:cNvSpPr>
          <p:nvPr/>
        </p:nvSpPr>
        <p:spPr bwMode="auto">
          <a:xfrm>
            <a:off x="-12700" y="2730500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Vertical Velocity</a:t>
            </a:r>
          </a:p>
        </p:txBody>
      </p:sp>
      <p:pic>
        <p:nvPicPr>
          <p:cNvPr id="354308" name="Picture 1028" descr="C:\Documents and Settings\arango\My Documents\arango\Talks\Hernan\Norway\ContinuityEq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76350"/>
            <a:ext cx="762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309" name="Picture 1029" descr="C:\Documents and Settings\arango\My Documents\arango\Talks\Hernan\Norway\VerticalVelocity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3908425"/>
            <a:ext cx="8191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Text Box 2"/>
          <p:cNvSpPr txBox="1">
            <a:spLocks noChangeArrowheads="1"/>
          </p:cNvSpPr>
          <p:nvPr/>
        </p:nvSpPr>
        <p:spPr bwMode="auto">
          <a:xfrm>
            <a:off x="0" y="207963"/>
            <a:ext cx="914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800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Deviatoric</a:t>
            </a:r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 Transverse Stress Tensor</a:t>
            </a:r>
          </a:p>
        </p:txBody>
      </p:sp>
      <p:pic>
        <p:nvPicPr>
          <p:cNvPr id="278532" name="Picture 4" descr="C:\Documents and Settings\arango\My Documents\arango\Talks\Hernan\Norway\tensor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868363"/>
            <a:ext cx="6988175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 descr="C:\Documents and Settings\robertson\Desktop\Equations\PredCouplingFig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55663"/>
            <a:ext cx="7848600" cy="60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-22225" y="217488"/>
            <a:ext cx="914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Barotropic-Baroclinic Coupling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698" name="Picture 2" descr="C:\Sage\Pics\July 20\P72005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699" name="Rectangle 3"/>
          <p:cNvSpPr>
            <a:spLocks noChangeArrowheads="1"/>
          </p:cNvSpPr>
          <p:nvPr/>
        </p:nvSpPr>
        <p:spPr bwMode="auto">
          <a:xfrm>
            <a:off x="3213100" y="777875"/>
            <a:ext cx="2716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ROMS/TOMS:</a:t>
            </a:r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2657475" y="1528763"/>
            <a:ext cx="3822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MODULAR DESIGN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45" name="Picture 9" descr="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81000"/>
            <a:ext cx="86106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74" name="Text Box 38"/>
          <p:cNvSpPr txBox="1">
            <a:spLocks noChangeArrowheads="1"/>
          </p:cNvSpPr>
          <p:nvPr/>
        </p:nvSpPr>
        <p:spPr bwMode="auto">
          <a:xfrm>
            <a:off x="0" y="4683125"/>
            <a:ext cx="457200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3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" indent="-1143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Free-surface, Hydrostatic Primitive Equation Model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Generalized Terrain-Following Vertical Coordinates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Boundary-fitted Orthogonal Curvilinear Coordinates on an Arakawa C-grid: Cartesian, Spherical, and Polar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Multiple Grid and Model Coupling (MCT, ESMF)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High-order Numerical Schemes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Shared- and Distributed-memory (OpenMP, MPI)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 F90/F95, C-preprocessing, NetCDF I/O</a:t>
            </a:r>
          </a:p>
        </p:txBody>
      </p:sp>
      <p:sp>
        <p:nvSpPr>
          <p:cNvPr id="347175" name="Text Box 39"/>
          <p:cNvSpPr txBox="1">
            <a:spLocks noChangeArrowheads="1"/>
          </p:cNvSpPr>
          <p:nvPr/>
        </p:nvSpPr>
        <p:spPr bwMode="auto">
          <a:xfrm>
            <a:off x="4572000" y="4676775"/>
            <a:ext cx="45720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3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" indent="-1143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Tangent Linear, Representer, and Adjoint Models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Adjoint-based Algorithms for 4DVar data assimilation, Ensemble Prediction, Adaptive and Linear Stability Analysis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Tides, Ecosystem, Sediment, Sea Ice Models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Various Vertical Mixing Schemes and Bottom Boundary Layer Parameterizations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US" sz="1400" b="0">
                <a:solidFill>
                  <a:srgbClr val="C8C8FF"/>
                </a:solidFill>
              </a:rPr>
              <a:t>Web-Based Documentation and Distribution: </a:t>
            </a:r>
            <a:r>
              <a:rPr lang="en-US" sz="1400" b="0">
                <a:solidFill>
                  <a:srgbClr val="C8C8FF"/>
                </a:solidFill>
                <a:hlinkClick r:id="rId3"/>
              </a:rPr>
              <a:t>www.myroms.org</a:t>
            </a:r>
            <a:r>
              <a:rPr lang="en-US" sz="1400" b="0">
                <a:solidFill>
                  <a:srgbClr val="C8C8FF"/>
                </a:solidFill>
              </a:rPr>
              <a:t>, </a:t>
            </a:r>
            <a:r>
              <a:rPr lang="en-US" sz="1400" b="0">
                <a:solidFill>
                  <a:srgbClr val="C8C8FF"/>
                </a:solidFill>
                <a:hlinkClick r:id="rId4"/>
              </a:rPr>
              <a:t>www.myroms.org/wiki</a:t>
            </a: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347177" name="Text Box 41"/>
          <p:cNvSpPr txBox="1">
            <a:spLocks noChangeArrowheads="1"/>
          </p:cNvSpPr>
          <p:nvPr/>
        </p:nvSpPr>
        <p:spPr bwMode="auto">
          <a:xfrm>
            <a:off x="1098550" y="0"/>
            <a:ext cx="695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3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ROMS: Regional Ocean Modeling System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Text Box 1027"/>
          <p:cNvSpPr txBox="1">
            <a:spLocks noChangeArrowheads="1"/>
          </p:cNvSpPr>
          <p:nvPr/>
        </p:nvSpPr>
        <p:spPr bwMode="auto">
          <a:xfrm>
            <a:off x="3252541" y="28575"/>
            <a:ext cx="2638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Code Design</a:t>
            </a:r>
            <a:r>
              <a:rPr lang="en-US" sz="2400" b="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 charset="0"/>
              </a:rPr>
              <a:t> </a:t>
            </a:r>
            <a:endParaRPr lang="en-US" sz="2400" b="0" dirty="0"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 Black" charset="0"/>
            </a:endParaRPr>
          </a:p>
        </p:txBody>
      </p:sp>
      <p:sp>
        <p:nvSpPr>
          <p:cNvPr id="220164" name="Rectangle 1028"/>
          <p:cNvSpPr>
            <a:spLocks noChangeArrowheads="1"/>
          </p:cNvSpPr>
          <p:nvPr/>
        </p:nvSpPr>
        <p:spPr bwMode="auto">
          <a:xfrm>
            <a:off x="152400" y="10668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Modular, efficient, and portable Fortran code (F90/ F95)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C-preprocessing managing</a:t>
            </a:r>
            <a:endParaRPr lang="en-US" sz="2400" b="0" dirty="0">
              <a:solidFill>
                <a:srgbClr val="C8C8FF"/>
              </a:solidFill>
              <a:latin typeface="Arial Black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Multiple levels of nesting: </a:t>
            </a: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composite </a:t>
            </a: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and </a:t>
            </a: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refined </a:t>
            </a: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grids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Lateral boundary conditions options for closed, periodic, radiation, and hybrid/heterogeneous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Arbitrary number of tracers (active and passive)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Input and output NetCDF data structure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 dirty="0" smtClean="0">
                <a:solidFill>
                  <a:srgbClr val="C8C8FF"/>
                </a:solidFill>
                <a:latin typeface="Arial Black" charset="0"/>
              </a:rPr>
              <a:t>Support for parallel execution on both shared- and distributed -memory architectures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endParaRPr lang="en-US" sz="2400" b="0" dirty="0" smtClean="0">
              <a:solidFill>
                <a:srgbClr val="C8C8FF"/>
              </a:solidFill>
              <a:latin typeface="Arial Black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endParaRPr lang="en-US" sz="2400" b="0" dirty="0" smtClean="0">
              <a:solidFill>
                <a:srgbClr val="C8C8FF"/>
              </a:solidFill>
              <a:latin typeface="Arial Black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endParaRPr lang="en-US" sz="2400" b="0" dirty="0" smtClean="0">
              <a:solidFill>
                <a:srgbClr val="C8C8FF"/>
              </a:solidFill>
              <a:latin typeface="Arial Black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endParaRPr lang="en-US" sz="2400" b="0" dirty="0">
              <a:solidFill>
                <a:srgbClr val="C8C8FF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0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2" name="Picture 2" descr="C:\Documents and Settings\robertson\Desktop\Roms diagram\diagram-p0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23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4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791200" y="5181600"/>
            <a:ext cx="2819400" cy="9144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6" name="Picture 2" descr="C:\Documents and Settings\robertson\Desktop\Roms diagram\diagram-p02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947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8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248400" y="5029200"/>
            <a:ext cx="2438400" cy="685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9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33400" y="1600200"/>
            <a:ext cx="838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0" name="Picture 2" descr="C:\Documents and Settings\robertson\Desktop\Roms diagram\diagram-p03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971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2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09600"/>
            <a:ext cx="838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3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4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152400"/>
            <a:ext cx="23622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5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1143000"/>
            <a:ext cx="2362200" cy="762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6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2057400"/>
            <a:ext cx="23622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7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3048000"/>
            <a:ext cx="23622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8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3962400"/>
            <a:ext cx="23622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9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4953000"/>
            <a:ext cx="23622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0" name="AutoShape 1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400800" y="5943600"/>
            <a:ext cx="2362200" cy="762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4" name="Picture 2" descr="C:\Documents and Settings\robertson\Desktop\Roms diagram\diagram-p04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995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6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7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8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04800" y="48768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9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38862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0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4419600"/>
            <a:ext cx="12192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48768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2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5410200"/>
            <a:ext cx="12192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3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58674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4" name="AutoShape 1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514600" y="64008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8" name="Picture 2" descr="C:\Documents and Settings\robertson\Desktop\Roms diagram\diagram-p05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019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0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4495800"/>
            <a:ext cx="12192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1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49530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2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410200"/>
            <a:ext cx="12192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3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8674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4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6324600"/>
            <a:ext cx="1219200" cy="457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5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6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66800" y="1295400"/>
            <a:ext cx="8382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7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04800" y="4876800"/>
            <a:ext cx="11430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8" name="AutoShape 1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124200"/>
            <a:ext cx="11430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9" name="AutoShape 13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6324600"/>
            <a:ext cx="11430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42" name="Picture 2" descr="C:\Documents and Settings\robertson\Desktop\Roms diagram\diagram-p06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043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4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5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6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81000" y="47244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7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28194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8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32766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9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47244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0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51054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1" name="AutoShape 11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51816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2" name="AutoShape 12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56388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3" name="AutoShape 13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60198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66" name="Picture 2" descr="C:\Documents and Settings\robertson\Desktop\Roms diagram\diagram-p07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067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68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69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0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" y="42672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1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5146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2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8956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3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2766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4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47244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5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1054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6" name="AutoShape 1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5626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077" name="AutoShape 13">
            <a:hlinkClick r:id="rId1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248400" y="1066800"/>
            <a:ext cx="2286000" cy="762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90" name="Picture 1026" descr="C:\Documents and Settings\robertson\Desktop\Roms diagram\diagram-p08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091" name="AutoShape 10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2" name="AutoShape 102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3" name="AutoShape 1029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4" name="AutoShape 1030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" y="40386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5" name="AutoShape 103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2098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6" name="AutoShape 1032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6670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7" name="AutoShape 1033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0480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8" name="AutoShape 1034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5052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099" name="AutoShape 1035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48768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100" name="AutoShape 1036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2578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Picture 2" descr="C:\Documents and Settings\robertson\Desktop\Roms diagram\diagram-p09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15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6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7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8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" y="35052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9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1981200"/>
            <a:ext cx="10668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0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3622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1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7432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2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200400"/>
            <a:ext cx="10668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3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5814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4" name="AutoShape 1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362200" y="5029200"/>
            <a:ext cx="10668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5" name="AutoShape 13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50292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ChangeArrowheads="1"/>
          </p:cNvSpPr>
          <p:nvPr/>
        </p:nvSpPr>
        <p:spPr bwMode="auto">
          <a:xfrm>
            <a:off x="750888" y="138113"/>
            <a:ext cx="7639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Vertical Terrain-following Coordinates</a:t>
            </a:r>
          </a:p>
        </p:txBody>
      </p:sp>
      <p:grpSp>
        <p:nvGrpSpPr>
          <p:cNvPr id="295947" name="Group 11"/>
          <p:cNvGrpSpPr>
            <a:grpSpLocks/>
          </p:cNvGrpSpPr>
          <p:nvPr/>
        </p:nvGrpSpPr>
        <p:grpSpPr bwMode="auto">
          <a:xfrm>
            <a:off x="0" y="803275"/>
            <a:ext cx="6111875" cy="6054725"/>
            <a:chOff x="1094" y="506"/>
            <a:chExt cx="3850" cy="3814"/>
          </a:xfrm>
        </p:grpSpPr>
        <p:pic>
          <p:nvPicPr>
            <p:cNvPr id="295941" name="Picture 5" descr="C:\Documents and Settings\robertson\Desktop\Adriatic movie\scoord.ep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5" b="1624"/>
            <a:stretch>
              <a:fillRect/>
            </a:stretch>
          </p:blipFill>
          <p:spPr bwMode="auto">
            <a:xfrm>
              <a:off x="1834" y="527"/>
              <a:ext cx="2064" cy="3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942" name="Rectangle 6"/>
            <p:cNvSpPr>
              <a:spLocks noChangeArrowheads="1"/>
            </p:cNvSpPr>
            <p:nvPr/>
          </p:nvSpPr>
          <p:spPr bwMode="auto">
            <a:xfrm>
              <a:off x="3946" y="516"/>
              <a:ext cx="99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latin typeface="Arial Black" charset="0"/>
                </a:rPr>
                <a:t>Dubrovnik</a:t>
              </a:r>
            </a:p>
            <a:p>
              <a:r>
                <a:rPr lang="en-US" sz="2000">
                  <a:solidFill>
                    <a:srgbClr val="FF0000"/>
                  </a:solidFill>
                  <a:latin typeface="Arial Black" charset="0"/>
                </a:rPr>
                <a:t>(Croatia)</a:t>
              </a:r>
            </a:p>
          </p:txBody>
        </p:sp>
        <p:sp>
          <p:nvSpPr>
            <p:cNvPr id="295943" name="Rectangle 7"/>
            <p:cNvSpPr>
              <a:spLocks noChangeArrowheads="1"/>
            </p:cNvSpPr>
            <p:nvPr/>
          </p:nvSpPr>
          <p:spPr bwMode="auto">
            <a:xfrm>
              <a:off x="1094" y="506"/>
              <a:ext cx="67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latin typeface="Arial Black" charset="0"/>
                </a:rPr>
                <a:t>Vieste</a:t>
              </a:r>
            </a:p>
            <a:p>
              <a:r>
                <a:rPr lang="en-US" sz="2000">
                  <a:solidFill>
                    <a:srgbClr val="FF0000"/>
                  </a:solidFill>
                  <a:latin typeface="Arial Black" charset="0"/>
                </a:rPr>
                <a:t>(Italy)</a:t>
              </a:r>
            </a:p>
          </p:txBody>
        </p:sp>
        <p:sp>
          <p:nvSpPr>
            <p:cNvPr id="295944" name="Rectangle 8"/>
            <p:cNvSpPr>
              <a:spLocks noChangeArrowheads="1"/>
            </p:cNvSpPr>
            <p:nvPr/>
          </p:nvSpPr>
          <p:spPr bwMode="auto">
            <a:xfrm>
              <a:off x="2373" y="4070"/>
              <a:ext cx="9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latin typeface="Arial Black" charset="0"/>
                </a:rPr>
                <a:t>Longitude</a:t>
              </a:r>
            </a:p>
          </p:txBody>
        </p:sp>
      </p:grpSp>
      <p:pic>
        <p:nvPicPr>
          <p:cNvPr id="295945" name="Picture 9" descr="C:\Documents and Settings\arango\My Documents\arango\Talks\Hernan\Norway\sediment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1820863"/>
            <a:ext cx="4321175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949" name="Rectangle 13"/>
          <p:cNvSpPr>
            <a:spLocks noChangeArrowheads="1"/>
          </p:cNvSpPr>
          <p:nvPr/>
        </p:nvSpPr>
        <p:spPr bwMode="auto">
          <a:xfrm>
            <a:off x="117475" y="3249613"/>
            <a:ext cx="1004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Arial Black" charset="0"/>
              </a:rPr>
              <a:t>Depth</a:t>
            </a:r>
          </a:p>
          <a:p>
            <a:r>
              <a:rPr lang="en-US" sz="2000">
                <a:solidFill>
                  <a:srgbClr val="FF0000"/>
                </a:solidFill>
                <a:latin typeface="Arial Black" charset="0"/>
              </a:rPr>
              <a:t>(m)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Picture 2" descr="C:\Documents and Settings\robertson\Desktop\Roms diagram\diagram-p10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39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0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1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66800" y="1219200"/>
            <a:ext cx="8382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2" name="AutoShape 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3" name="AutoShape 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4" name="AutoShape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" y="3200400"/>
            <a:ext cx="10668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5" name="AutoShape 9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19050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6" name="AutoShape 10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362200"/>
            <a:ext cx="10668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7" name="AutoShape 11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27432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8" name="AutoShape 12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3200400"/>
            <a:ext cx="9906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9" name="AutoShape 13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62200" y="3581400"/>
            <a:ext cx="10668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0" name="AutoShape 14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438400" y="40386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Picture 2" descr="C:\Documents and Settings\robertson\Desktop\Roms diagram\diagram-p1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63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4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685800"/>
            <a:ext cx="7620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5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1219200"/>
            <a:ext cx="914400" cy="3048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6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200" y="4267200"/>
            <a:ext cx="6096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7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3276600"/>
            <a:ext cx="609600" cy="1524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8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90600" y="3505200"/>
            <a:ext cx="5334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9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3810000"/>
            <a:ext cx="6096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0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4038600"/>
            <a:ext cx="990600" cy="381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1" name="AutoShape 1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4572000"/>
            <a:ext cx="609600" cy="1524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2" name="AutoShape 1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4724400"/>
            <a:ext cx="6096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3" name="AutoShape 13">
            <a:hlinkClick r:id="rId1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4400" y="4953000"/>
            <a:ext cx="609600" cy="228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Text Box 2"/>
          <p:cNvSpPr txBox="1">
            <a:spLocks noChangeArrowheads="1"/>
          </p:cNvSpPr>
          <p:nvPr/>
        </p:nvSpPr>
        <p:spPr bwMode="auto">
          <a:xfrm>
            <a:off x="0" y="2317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95000"/>
                      <a:alpha val="43000"/>
                    </a:schemeClr>
                  </a:outerShdw>
                </a:effectLst>
                <a:latin typeface="Arial Black" charset="0"/>
              </a:rPr>
              <a:t>Curvilinear Transformation</a:t>
            </a:r>
          </a:p>
        </p:txBody>
      </p:sp>
      <p:pic>
        <p:nvPicPr>
          <p:cNvPr id="303108" name="Picture 4" descr="C:\Documents and Settings\arango\My Documents\arango\Talks\Hernan\Norway\CurvilinearTran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55663"/>
            <a:ext cx="8308975" cy="60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ChangeArrowheads="1"/>
          </p:cNvSpPr>
          <p:nvPr/>
        </p:nvSpPr>
        <p:spPr bwMode="auto">
          <a:xfrm>
            <a:off x="0" y="2190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Model Grid Configuration</a:t>
            </a:r>
          </a:p>
        </p:txBody>
      </p:sp>
      <p:sp>
        <p:nvSpPr>
          <p:cNvPr id="257027" name="Rectangle 3"/>
          <p:cNvSpPr>
            <a:spLocks noChangeArrowheads="1"/>
          </p:cNvSpPr>
          <p:nvPr/>
        </p:nvSpPr>
        <p:spPr bwMode="auto">
          <a:xfrm>
            <a:off x="1671091" y="5810250"/>
            <a:ext cx="1247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 charset="0"/>
              </a:rPr>
              <a:t>Refined</a:t>
            </a:r>
            <a:endParaRPr lang="en-US" sz="2000" dirty="0">
              <a:solidFill>
                <a:srgbClr val="FF0000"/>
              </a:solidFill>
              <a:latin typeface="Arial Black" charset="0"/>
            </a:endParaRPr>
          </a:p>
        </p:txBody>
      </p:sp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5754054" y="5799138"/>
            <a:ext cx="16808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 charset="0"/>
              </a:rPr>
              <a:t>Composite</a:t>
            </a:r>
            <a:endParaRPr lang="en-US" sz="2000" dirty="0">
              <a:solidFill>
                <a:srgbClr val="FF0000"/>
              </a:solidFill>
              <a:latin typeface="Arial Black" charset="0"/>
            </a:endParaRPr>
          </a:p>
        </p:txBody>
      </p:sp>
      <p:grpSp>
        <p:nvGrpSpPr>
          <p:cNvPr id="257029" name="Group 5"/>
          <p:cNvGrpSpPr>
            <a:grpSpLocks/>
          </p:cNvGrpSpPr>
          <p:nvPr/>
        </p:nvGrpSpPr>
        <p:grpSpPr bwMode="auto">
          <a:xfrm>
            <a:off x="5033963" y="1443038"/>
            <a:ext cx="4110037" cy="3900487"/>
            <a:chOff x="3171" y="909"/>
            <a:chExt cx="2589" cy="2457"/>
          </a:xfrm>
        </p:grpSpPr>
        <p:sp>
          <p:nvSpPr>
            <p:cNvPr id="257030" name="Rectangle 6"/>
            <p:cNvSpPr>
              <a:spLocks noChangeArrowheads="1"/>
            </p:cNvSpPr>
            <p:nvPr/>
          </p:nvSpPr>
          <p:spPr bwMode="auto">
            <a:xfrm>
              <a:off x="3171" y="1434"/>
              <a:ext cx="2023" cy="19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7031" name="Rectangle 7"/>
            <p:cNvSpPr>
              <a:spLocks noChangeArrowheads="1"/>
            </p:cNvSpPr>
            <p:nvPr/>
          </p:nvSpPr>
          <p:spPr bwMode="auto">
            <a:xfrm rot="-2313539">
              <a:off x="5037" y="1196"/>
              <a:ext cx="723" cy="244"/>
            </a:xfrm>
            <a:prstGeom prst="rect">
              <a:avLst/>
            </a:prstGeom>
            <a:solidFill>
              <a:srgbClr val="14145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7032" name="Rectangle 8"/>
            <p:cNvSpPr>
              <a:spLocks noChangeArrowheads="1"/>
            </p:cNvSpPr>
            <p:nvPr/>
          </p:nvSpPr>
          <p:spPr bwMode="auto">
            <a:xfrm>
              <a:off x="3744" y="909"/>
              <a:ext cx="704" cy="531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</p:grpSp>
      <p:grpSp>
        <p:nvGrpSpPr>
          <p:cNvPr id="257033" name="Group 9"/>
          <p:cNvGrpSpPr>
            <a:grpSpLocks/>
          </p:cNvGrpSpPr>
          <p:nvPr/>
        </p:nvGrpSpPr>
        <p:grpSpPr bwMode="auto">
          <a:xfrm>
            <a:off x="715963" y="2286000"/>
            <a:ext cx="3382962" cy="3063875"/>
            <a:chOff x="451" y="1440"/>
            <a:chExt cx="2131" cy="1930"/>
          </a:xfrm>
        </p:grpSpPr>
        <p:sp>
          <p:nvSpPr>
            <p:cNvPr id="257034" name="Rectangle 10"/>
            <p:cNvSpPr>
              <a:spLocks noChangeArrowheads="1"/>
            </p:cNvSpPr>
            <p:nvPr/>
          </p:nvSpPr>
          <p:spPr bwMode="auto">
            <a:xfrm>
              <a:off x="451" y="1440"/>
              <a:ext cx="2131" cy="19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7035" name="Rectangle 11"/>
            <p:cNvSpPr>
              <a:spLocks noChangeArrowheads="1"/>
            </p:cNvSpPr>
            <p:nvPr/>
          </p:nvSpPr>
          <p:spPr bwMode="auto">
            <a:xfrm>
              <a:off x="452" y="1853"/>
              <a:ext cx="1460" cy="1161"/>
            </a:xfrm>
            <a:prstGeom prst="rect">
              <a:avLst/>
            </a:prstGeom>
            <a:solidFill>
              <a:srgbClr val="14145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57036" name="Rectangle 12"/>
            <p:cNvSpPr>
              <a:spLocks noChangeArrowheads="1"/>
            </p:cNvSpPr>
            <p:nvPr/>
          </p:nvSpPr>
          <p:spPr bwMode="auto">
            <a:xfrm>
              <a:off x="460" y="2093"/>
              <a:ext cx="1047" cy="653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ext Box 2"/>
          <p:cNvSpPr txBox="1">
            <a:spLocks noChangeArrowheads="1"/>
          </p:cNvSpPr>
          <p:nvPr/>
        </p:nvSpPr>
        <p:spPr bwMode="auto">
          <a:xfrm>
            <a:off x="3009900" y="228600"/>
            <a:ext cx="316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sz="24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  <a:cs typeface="Times New Roman" charset="0"/>
              </a:rPr>
              <a:t>ROMS Framework</a:t>
            </a:r>
          </a:p>
        </p:txBody>
      </p:sp>
      <p:pic>
        <p:nvPicPr>
          <p:cNvPr id="270339" name="Picture 3" descr="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830263"/>
            <a:ext cx="7283450" cy="587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Line 2"/>
          <p:cNvSpPr>
            <a:spLocks noChangeShapeType="1"/>
          </p:cNvSpPr>
          <p:nvPr/>
        </p:nvSpPr>
        <p:spPr bwMode="auto">
          <a:xfrm>
            <a:off x="4624388" y="3679825"/>
            <a:ext cx="990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2387600" y="0"/>
            <a:ext cx="4370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ROMS Directory Tree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 </a:t>
            </a:r>
          </a:p>
        </p:txBody>
      </p:sp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806450" y="3101975"/>
            <a:ext cx="1325563" cy="320675"/>
          </a:xfrm>
          <a:prstGeom prst="rect">
            <a:avLst/>
          </a:prstGeom>
          <a:gradFill rotWithShape="1">
            <a:gsLst>
              <a:gs pos="0">
                <a:srgbClr val="A69482">
                  <a:gamma/>
                  <a:shade val="46275"/>
                  <a:invGamma/>
                </a:srgbClr>
              </a:gs>
              <a:gs pos="50000">
                <a:srgbClr val="A69482"/>
              </a:gs>
              <a:gs pos="100000">
                <a:srgbClr val="A69482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src</a:t>
            </a:r>
          </a:p>
        </p:txBody>
      </p:sp>
      <p:sp>
        <p:nvSpPr>
          <p:cNvPr id="271365" name="Line 5"/>
          <p:cNvSpPr>
            <a:spLocks noChangeShapeType="1"/>
          </p:cNvSpPr>
          <p:nvPr/>
        </p:nvSpPr>
        <p:spPr bwMode="auto">
          <a:xfrm flipV="1">
            <a:off x="2971800" y="1295400"/>
            <a:ext cx="1066800" cy="152400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grpSp>
        <p:nvGrpSpPr>
          <p:cNvPr id="271366" name="Group 6"/>
          <p:cNvGrpSpPr>
            <a:grpSpLocks/>
          </p:cNvGrpSpPr>
          <p:nvPr/>
        </p:nvGrpSpPr>
        <p:grpSpPr bwMode="auto">
          <a:xfrm>
            <a:off x="5600700" y="762000"/>
            <a:ext cx="1638300" cy="5807075"/>
            <a:chOff x="3528" y="480"/>
            <a:chExt cx="1032" cy="3658"/>
          </a:xfrm>
        </p:grpSpPr>
        <p:sp>
          <p:nvSpPr>
            <p:cNvPr id="271367" name="Rectangle 7"/>
            <p:cNvSpPr>
              <a:spLocks noChangeArrowheads="1"/>
            </p:cNvSpPr>
            <p:nvPr/>
          </p:nvSpPr>
          <p:spPr bwMode="auto">
            <a:xfrm>
              <a:off x="3725" y="745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Bin</a:t>
              </a:r>
            </a:p>
          </p:txBody>
        </p:sp>
        <p:sp>
          <p:nvSpPr>
            <p:cNvPr id="271368" name="Rectangle 8"/>
            <p:cNvSpPr>
              <a:spLocks noChangeArrowheads="1"/>
            </p:cNvSpPr>
            <p:nvPr/>
          </p:nvSpPr>
          <p:spPr bwMode="auto">
            <a:xfrm>
              <a:off x="3725" y="480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Adjoint</a:t>
              </a:r>
            </a:p>
          </p:txBody>
        </p:sp>
        <p:sp>
          <p:nvSpPr>
            <p:cNvPr id="271369" name="Rectangle 9"/>
            <p:cNvSpPr>
              <a:spLocks noChangeArrowheads="1"/>
            </p:cNvSpPr>
            <p:nvPr/>
          </p:nvSpPr>
          <p:spPr bwMode="auto">
            <a:xfrm>
              <a:off x="3725" y="1011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Drivers</a:t>
              </a:r>
            </a:p>
          </p:txBody>
        </p:sp>
        <p:sp>
          <p:nvSpPr>
            <p:cNvPr id="271370" name="Rectangle 10"/>
            <p:cNvSpPr>
              <a:spLocks noChangeArrowheads="1"/>
            </p:cNvSpPr>
            <p:nvPr/>
          </p:nvSpPr>
          <p:spPr bwMode="auto">
            <a:xfrm>
              <a:off x="3725" y="1277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External</a:t>
              </a:r>
            </a:p>
          </p:txBody>
        </p:sp>
        <p:sp>
          <p:nvSpPr>
            <p:cNvPr id="271371" name="Rectangle 11"/>
            <p:cNvSpPr>
              <a:spLocks noChangeArrowheads="1"/>
            </p:cNvSpPr>
            <p:nvPr/>
          </p:nvSpPr>
          <p:spPr bwMode="auto">
            <a:xfrm>
              <a:off x="3725" y="1543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Include</a:t>
              </a:r>
            </a:p>
          </p:txBody>
        </p:sp>
        <p:sp>
          <p:nvSpPr>
            <p:cNvPr id="271372" name="Rectangle 12"/>
            <p:cNvSpPr>
              <a:spLocks noChangeArrowheads="1"/>
            </p:cNvSpPr>
            <p:nvPr/>
          </p:nvSpPr>
          <p:spPr bwMode="auto">
            <a:xfrm>
              <a:off x="3725" y="1809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Modules</a:t>
              </a:r>
            </a:p>
          </p:txBody>
        </p:sp>
        <p:sp>
          <p:nvSpPr>
            <p:cNvPr id="271373" name="Rectangle 13"/>
            <p:cNvSpPr>
              <a:spLocks noChangeArrowheads="1"/>
            </p:cNvSpPr>
            <p:nvPr/>
          </p:nvSpPr>
          <p:spPr bwMode="auto">
            <a:xfrm>
              <a:off x="3725" y="2075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Nonlinear</a:t>
              </a:r>
            </a:p>
          </p:txBody>
        </p:sp>
        <p:sp>
          <p:nvSpPr>
            <p:cNvPr id="271374" name="Rectangle 14"/>
            <p:cNvSpPr>
              <a:spLocks noChangeArrowheads="1"/>
            </p:cNvSpPr>
            <p:nvPr/>
          </p:nvSpPr>
          <p:spPr bwMode="auto">
            <a:xfrm>
              <a:off x="3725" y="2340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Obsolete</a:t>
              </a:r>
            </a:p>
          </p:txBody>
        </p:sp>
        <p:sp>
          <p:nvSpPr>
            <p:cNvPr id="271375" name="Rectangle 15"/>
            <p:cNvSpPr>
              <a:spLocks noChangeArrowheads="1"/>
            </p:cNvSpPr>
            <p:nvPr/>
          </p:nvSpPr>
          <p:spPr bwMode="auto">
            <a:xfrm>
              <a:off x="3725" y="2606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Programs</a:t>
              </a:r>
            </a:p>
          </p:txBody>
        </p:sp>
        <p:sp>
          <p:nvSpPr>
            <p:cNvPr id="271376" name="Rectangle 16"/>
            <p:cNvSpPr>
              <a:spLocks noChangeArrowheads="1"/>
            </p:cNvSpPr>
            <p:nvPr/>
          </p:nvSpPr>
          <p:spPr bwMode="auto">
            <a:xfrm>
              <a:off x="3725" y="2872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SeaIce</a:t>
              </a:r>
            </a:p>
          </p:txBody>
        </p:sp>
        <p:sp>
          <p:nvSpPr>
            <p:cNvPr id="271377" name="Rectangle 17"/>
            <p:cNvSpPr>
              <a:spLocks noChangeArrowheads="1"/>
            </p:cNvSpPr>
            <p:nvPr/>
          </p:nvSpPr>
          <p:spPr bwMode="auto">
            <a:xfrm>
              <a:off x="3725" y="3670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Utility</a:t>
              </a:r>
            </a:p>
          </p:txBody>
        </p:sp>
        <p:sp>
          <p:nvSpPr>
            <p:cNvPr id="271378" name="Rectangle 18"/>
            <p:cNvSpPr>
              <a:spLocks noChangeArrowheads="1"/>
            </p:cNvSpPr>
            <p:nvPr/>
          </p:nvSpPr>
          <p:spPr bwMode="auto">
            <a:xfrm>
              <a:off x="3725" y="3404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Tangent</a:t>
              </a:r>
            </a:p>
          </p:txBody>
        </p:sp>
        <p:sp>
          <p:nvSpPr>
            <p:cNvPr id="271379" name="Rectangle 19"/>
            <p:cNvSpPr>
              <a:spLocks noChangeArrowheads="1"/>
            </p:cNvSpPr>
            <p:nvPr/>
          </p:nvSpPr>
          <p:spPr bwMode="auto">
            <a:xfrm>
              <a:off x="3725" y="3138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Representer</a:t>
              </a:r>
            </a:p>
          </p:txBody>
        </p:sp>
        <p:sp>
          <p:nvSpPr>
            <p:cNvPr id="271380" name="Rectangle 20"/>
            <p:cNvSpPr>
              <a:spLocks noChangeArrowheads="1"/>
            </p:cNvSpPr>
            <p:nvPr/>
          </p:nvSpPr>
          <p:spPr bwMode="auto">
            <a:xfrm>
              <a:off x="3725" y="3936"/>
              <a:ext cx="835" cy="202"/>
            </a:xfrm>
            <a:prstGeom prst="rect">
              <a:avLst/>
            </a:prstGeom>
            <a:gradFill rotWithShape="1">
              <a:gsLst>
                <a:gs pos="0">
                  <a:srgbClr val="CC99FF">
                    <a:gamma/>
                    <a:shade val="46275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0">
                  <a:solidFill>
                    <a:srgbClr val="000000"/>
                  </a:solidFill>
                  <a:latin typeface="Arial" charset="0"/>
                </a:rPr>
                <a:t>Version</a:t>
              </a:r>
            </a:p>
          </p:txBody>
        </p:sp>
        <p:sp>
          <p:nvSpPr>
            <p:cNvPr id="271381" name="Line 21"/>
            <p:cNvSpPr>
              <a:spLocks noChangeShapeType="1"/>
            </p:cNvSpPr>
            <p:nvPr/>
          </p:nvSpPr>
          <p:spPr bwMode="auto">
            <a:xfrm>
              <a:off x="3533" y="576"/>
              <a:ext cx="0" cy="345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2" name="Line 22"/>
            <p:cNvSpPr>
              <a:spLocks noChangeShapeType="1"/>
            </p:cNvSpPr>
            <p:nvPr/>
          </p:nvSpPr>
          <p:spPr bwMode="auto">
            <a:xfrm>
              <a:off x="3533" y="4032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3" name="Line 23"/>
            <p:cNvSpPr>
              <a:spLocks noChangeShapeType="1"/>
            </p:cNvSpPr>
            <p:nvPr/>
          </p:nvSpPr>
          <p:spPr bwMode="auto">
            <a:xfrm>
              <a:off x="3533" y="3772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4" name="Line 24"/>
            <p:cNvSpPr>
              <a:spLocks noChangeShapeType="1"/>
            </p:cNvSpPr>
            <p:nvPr/>
          </p:nvSpPr>
          <p:spPr bwMode="auto">
            <a:xfrm>
              <a:off x="3533" y="3504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5" name="Line 25"/>
            <p:cNvSpPr>
              <a:spLocks noChangeShapeType="1"/>
            </p:cNvSpPr>
            <p:nvPr/>
          </p:nvSpPr>
          <p:spPr bwMode="auto">
            <a:xfrm>
              <a:off x="3528" y="3239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6" name="Line 26"/>
            <p:cNvSpPr>
              <a:spLocks noChangeShapeType="1"/>
            </p:cNvSpPr>
            <p:nvPr/>
          </p:nvSpPr>
          <p:spPr bwMode="auto">
            <a:xfrm>
              <a:off x="3533" y="2971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7" name="Line 27"/>
            <p:cNvSpPr>
              <a:spLocks noChangeShapeType="1"/>
            </p:cNvSpPr>
            <p:nvPr/>
          </p:nvSpPr>
          <p:spPr bwMode="auto">
            <a:xfrm>
              <a:off x="3533" y="2703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8" name="Line 28"/>
            <p:cNvSpPr>
              <a:spLocks noChangeShapeType="1"/>
            </p:cNvSpPr>
            <p:nvPr/>
          </p:nvSpPr>
          <p:spPr bwMode="auto">
            <a:xfrm>
              <a:off x="3533" y="2441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89" name="Line 29"/>
            <p:cNvSpPr>
              <a:spLocks noChangeShapeType="1"/>
            </p:cNvSpPr>
            <p:nvPr/>
          </p:nvSpPr>
          <p:spPr bwMode="auto">
            <a:xfrm>
              <a:off x="3533" y="2170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0" name="Line 30"/>
            <p:cNvSpPr>
              <a:spLocks noChangeShapeType="1"/>
            </p:cNvSpPr>
            <p:nvPr/>
          </p:nvSpPr>
          <p:spPr bwMode="auto">
            <a:xfrm>
              <a:off x="3533" y="1910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1" name="Line 31"/>
            <p:cNvSpPr>
              <a:spLocks noChangeShapeType="1"/>
            </p:cNvSpPr>
            <p:nvPr/>
          </p:nvSpPr>
          <p:spPr bwMode="auto">
            <a:xfrm>
              <a:off x="3533" y="576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2" name="Line 32"/>
            <p:cNvSpPr>
              <a:spLocks noChangeShapeType="1"/>
            </p:cNvSpPr>
            <p:nvPr/>
          </p:nvSpPr>
          <p:spPr bwMode="auto">
            <a:xfrm>
              <a:off x="3533" y="1109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3" name="Line 33"/>
            <p:cNvSpPr>
              <a:spLocks noChangeShapeType="1"/>
            </p:cNvSpPr>
            <p:nvPr/>
          </p:nvSpPr>
          <p:spPr bwMode="auto">
            <a:xfrm>
              <a:off x="3533" y="1382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4" name="Line 34"/>
            <p:cNvSpPr>
              <a:spLocks noChangeShapeType="1"/>
            </p:cNvSpPr>
            <p:nvPr/>
          </p:nvSpPr>
          <p:spPr bwMode="auto">
            <a:xfrm>
              <a:off x="3533" y="844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  <p:sp>
          <p:nvSpPr>
            <p:cNvPr id="271395" name="Line 35"/>
            <p:cNvSpPr>
              <a:spLocks noChangeShapeType="1"/>
            </p:cNvSpPr>
            <p:nvPr/>
          </p:nvSpPr>
          <p:spPr bwMode="auto">
            <a:xfrm>
              <a:off x="3533" y="1642"/>
              <a:ext cx="19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00" b="0">
                <a:solidFill>
                  <a:srgbClr val="FFFFFF"/>
                </a:solidFill>
                <a:latin typeface="Lucida Console" charset="0"/>
              </a:endParaRPr>
            </a:p>
          </p:txBody>
        </p:sp>
      </p:grpSp>
      <p:sp>
        <p:nvSpPr>
          <p:cNvPr id="271396" name="Rectangle 36"/>
          <p:cNvSpPr>
            <a:spLocks noChangeArrowheads="1"/>
          </p:cNvSpPr>
          <p:nvPr/>
        </p:nvSpPr>
        <p:spPr bwMode="auto">
          <a:xfrm>
            <a:off x="3373438" y="1868488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Compilers</a:t>
            </a:r>
          </a:p>
        </p:txBody>
      </p:sp>
      <p:sp>
        <p:nvSpPr>
          <p:cNvPr id="271397" name="Rectangle 37"/>
          <p:cNvSpPr>
            <a:spLocks noChangeArrowheads="1"/>
          </p:cNvSpPr>
          <p:nvPr/>
        </p:nvSpPr>
        <p:spPr bwMode="auto">
          <a:xfrm>
            <a:off x="3373438" y="2279650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Lib</a:t>
            </a:r>
          </a:p>
        </p:txBody>
      </p:sp>
      <p:sp>
        <p:nvSpPr>
          <p:cNvPr id="271398" name="Rectangle 38"/>
          <p:cNvSpPr>
            <a:spLocks noChangeArrowheads="1"/>
          </p:cNvSpPr>
          <p:nvPr/>
        </p:nvSpPr>
        <p:spPr bwMode="auto">
          <a:xfrm>
            <a:off x="3373438" y="2690813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makefile</a:t>
            </a:r>
          </a:p>
        </p:txBody>
      </p:sp>
      <p:sp>
        <p:nvSpPr>
          <p:cNvPr id="271399" name="Rectangle 39"/>
          <p:cNvSpPr>
            <a:spLocks noChangeArrowheads="1"/>
          </p:cNvSpPr>
          <p:nvPr/>
        </p:nvSpPr>
        <p:spPr bwMode="auto">
          <a:xfrm>
            <a:off x="3373438" y="3513138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ROMS</a:t>
            </a:r>
          </a:p>
        </p:txBody>
      </p:sp>
      <p:sp>
        <p:nvSpPr>
          <p:cNvPr id="271400" name="Rectangle 40"/>
          <p:cNvSpPr>
            <a:spLocks noChangeArrowheads="1"/>
          </p:cNvSpPr>
          <p:nvPr/>
        </p:nvSpPr>
        <p:spPr bwMode="auto">
          <a:xfrm>
            <a:off x="3373438" y="3101975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Master</a:t>
            </a:r>
          </a:p>
        </p:txBody>
      </p:sp>
      <p:sp>
        <p:nvSpPr>
          <p:cNvPr id="271401" name="Rectangle 41"/>
          <p:cNvSpPr>
            <a:spLocks noChangeArrowheads="1"/>
          </p:cNvSpPr>
          <p:nvPr/>
        </p:nvSpPr>
        <p:spPr bwMode="auto">
          <a:xfrm>
            <a:off x="3373438" y="3925888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SWAN</a:t>
            </a:r>
          </a:p>
        </p:txBody>
      </p:sp>
      <p:sp>
        <p:nvSpPr>
          <p:cNvPr id="271402" name="Line 42"/>
          <p:cNvSpPr>
            <a:spLocks noChangeShapeType="1"/>
          </p:cNvSpPr>
          <p:nvPr/>
        </p:nvSpPr>
        <p:spPr bwMode="auto">
          <a:xfrm>
            <a:off x="3086100" y="2020888"/>
            <a:ext cx="0" cy="2471737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3" name="Line 43"/>
          <p:cNvSpPr>
            <a:spLocks noChangeShapeType="1"/>
          </p:cNvSpPr>
          <p:nvPr/>
        </p:nvSpPr>
        <p:spPr bwMode="auto">
          <a:xfrm>
            <a:off x="3074988" y="4098925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4" name="Line 44"/>
          <p:cNvSpPr>
            <a:spLocks noChangeShapeType="1"/>
          </p:cNvSpPr>
          <p:nvPr/>
        </p:nvSpPr>
        <p:spPr bwMode="auto">
          <a:xfrm>
            <a:off x="3074988" y="3679825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5" name="Line 45"/>
          <p:cNvSpPr>
            <a:spLocks noChangeShapeType="1"/>
          </p:cNvSpPr>
          <p:nvPr/>
        </p:nvSpPr>
        <p:spPr bwMode="auto">
          <a:xfrm>
            <a:off x="3078163" y="3260725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6" name="Line 46"/>
          <p:cNvSpPr>
            <a:spLocks noChangeShapeType="1"/>
          </p:cNvSpPr>
          <p:nvPr/>
        </p:nvSpPr>
        <p:spPr bwMode="auto">
          <a:xfrm>
            <a:off x="3074988" y="2841625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7" name="Line 47"/>
          <p:cNvSpPr>
            <a:spLocks noChangeShapeType="1"/>
          </p:cNvSpPr>
          <p:nvPr/>
        </p:nvSpPr>
        <p:spPr bwMode="auto">
          <a:xfrm>
            <a:off x="3073400" y="2422525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8" name="Line 48"/>
          <p:cNvSpPr>
            <a:spLocks noChangeShapeType="1"/>
          </p:cNvSpPr>
          <p:nvPr/>
        </p:nvSpPr>
        <p:spPr bwMode="auto">
          <a:xfrm>
            <a:off x="3073400" y="2027238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09" name="Line 49"/>
          <p:cNvSpPr>
            <a:spLocks noChangeShapeType="1"/>
          </p:cNvSpPr>
          <p:nvPr/>
        </p:nvSpPr>
        <p:spPr bwMode="auto">
          <a:xfrm flipV="1">
            <a:off x="2124075" y="3260725"/>
            <a:ext cx="962025" cy="1588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  <p:sp>
        <p:nvSpPr>
          <p:cNvPr id="271410" name="Rectangle 50"/>
          <p:cNvSpPr>
            <a:spLocks noChangeArrowheads="1"/>
          </p:cNvSpPr>
          <p:nvPr/>
        </p:nvSpPr>
        <p:spPr bwMode="auto">
          <a:xfrm>
            <a:off x="3363913" y="4343400"/>
            <a:ext cx="1325562" cy="320675"/>
          </a:xfrm>
          <a:prstGeom prst="rect">
            <a:avLst/>
          </a:prstGeom>
          <a:gradFill rotWithShape="1">
            <a:gsLst>
              <a:gs pos="0">
                <a:srgbClr val="D0C18C">
                  <a:gamma/>
                  <a:shade val="46275"/>
                  <a:invGamma/>
                </a:srgbClr>
              </a:gs>
              <a:gs pos="50000">
                <a:srgbClr val="D0C18C"/>
              </a:gs>
              <a:gs pos="100000">
                <a:srgbClr val="D0C18C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800" b="0">
                <a:solidFill>
                  <a:srgbClr val="000000"/>
                </a:solidFill>
                <a:latin typeface="Arial" charset="0"/>
              </a:rPr>
              <a:t>WRF</a:t>
            </a:r>
          </a:p>
        </p:txBody>
      </p:sp>
      <p:sp>
        <p:nvSpPr>
          <p:cNvPr id="271411" name="Line 51"/>
          <p:cNvSpPr>
            <a:spLocks noChangeShapeType="1"/>
          </p:cNvSpPr>
          <p:nvPr/>
        </p:nvSpPr>
        <p:spPr bwMode="auto">
          <a:xfrm>
            <a:off x="3073400" y="4495800"/>
            <a:ext cx="3048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 b="0">
              <a:solidFill>
                <a:srgbClr val="FFFFFF"/>
              </a:solidFill>
              <a:latin typeface="Lucida Console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ext Box 2"/>
          <p:cNvSpPr txBox="1">
            <a:spLocks noChangeArrowheads="1"/>
          </p:cNvSpPr>
          <p:nvPr/>
        </p:nvSpPr>
        <p:spPr bwMode="auto">
          <a:xfrm>
            <a:off x="3092450" y="0"/>
            <a:ext cx="2951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ROMS Drivers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 </a:t>
            </a:r>
          </a:p>
        </p:txBody>
      </p:sp>
      <p:sp>
        <p:nvSpPr>
          <p:cNvPr id="272387" name="Rectangle 3"/>
          <p:cNvSpPr>
            <a:spLocks noChangeArrowheads="1"/>
          </p:cNvSpPr>
          <p:nvPr/>
        </p:nvSpPr>
        <p:spPr bwMode="auto">
          <a:xfrm>
            <a:off x="152400" y="561975"/>
            <a:ext cx="4419600" cy="1943100"/>
          </a:xfrm>
          <a:prstGeom prst="rect">
            <a:avLst/>
          </a:prstGeom>
          <a:solidFill>
            <a:srgbClr val="1414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                                                                          </a:t>
            </a:r>
            <a:r>
              <a:rPr lang="en-US" sz="1100">
                <a:solidFill>
                  <a:srgbClr val="FFFF00"/>
                </a:solidFill>
                <a:latin typeface="Arial" charset="0"/>
              </a:rPr>
              <a:t>master.F</a:t>
            </a:r>
          </a:p>
          <a:p>
            <a:pPr algn="l"/>
            <a:endParaRPr lang="en-US" sz="1100">
              <a:solidFill>
                <a:srgbClr val="C8C8FF"/>
              </a:solidFill>
              <a:latin typeface="Arial" charset="0"/>
            </a:endParaRP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“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cppdefs.h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”</a:t>
            </a:r>
            <a:endParaRPr lang="en-US" sz="1100">
              <a:solidFill>
                <a:srgbClr val="FFFFFF"/>
              </a:solidFill>
              <a:latin typeface="Arial" charset="0"/>
            </a:endParaRPr>
          </a:p>
          <a:p>
            <a:endParaRPr lang="en-US" sz="1100">
              <a:solidFill>
                <a:srgbClr val="CC0000"/>
              </a:solidFill>
              <a:latin typeface="Arial" charset="0"/>
            </a:endParaRP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AIR_OCEAN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6699FF"/>
                </a:solidFill>
                <a:latin typeface="Arial" charset="0"/>
              </a:rPr>
              <a:t>air_ocean.h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WAVES_OCEAN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6699FF"/>
                </a:solidFill>
                <a:latin typeface="Arial" charset="0"/>
              </a:rPr>
              <a:t>waves_ocean.h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#else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6699FF"/>
                </a:solidFill>
                <a:latin typeface="Arial" charset="0"/>
              </a:rPr>
              <a:t>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#endif</a:t>
            </a:r>
            <a:endParaRPr lang="en-US" sz="1100" b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72388" name="Rectangle 4"/>
          <p:cNvSpPr>
            <a:spLocks noChangeArrowheads="1"/>
          </p:cNvSpPr>
          <p:nvPr/>
        </p:nvSpPr>
        <p:spPr bwMode="auto">
          <a:xfrm>
            <a:off x="4876800" y="555625"/>
            <a:ext cx="4038600" cy="614997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                                                                        </a:t>
            </a:r>
            <a:r>
              <a:rPr lang="en-US" sz="1100">
                <a:solidFill>
                  <a:srgbClr val="FFFF00"/>
                </a:solidFill>
                <a:latin typeface="Arial" charset="0"/>
              </a:rPr>
              <a:t>ocean_control.F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“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cppdefs.h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”</a:t>
            </a:r>
            <a:endParaRPr lang="en-US" sz="1100">
              <a:solidFill>
                <a:srgbClr val="FFFFFF"/>
              </a:solidFill>
              <a:latin typeface="Arial" charset="0"/>
            </a:endParaRPr>
          </a:p>
          <a:p>
            <a:pPr algn="l"/>
            <a:endParaRPr lang="en-US" sz="1100">
              <a:solidFill>
                <a:srgbClr val="FFFFFF"/>
              </a:solidFill>
              <a:latin typeface="Arial" charset="0"/>
            </a:endParaRP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AD_SENSITIVITY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adsen_ocean.h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AFT_EIGENMODES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afte_ocean.h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FT_EIGENMODES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fte_ocean.h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FORCING_SV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fsv_ocean.h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OPT_PERTURBATION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op_ocean.h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OPT_OBSERVATIONS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optobs_ocean.h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SO_SEMI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so_semi_ocean.h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S4DVAR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s4dvar_ocean.h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IS4DVAR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is4dvar_ocean.h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W4DPSAS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w4dpsas_ocean.h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W4DVAR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w4dvar_ocean.h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#else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TLM_DRIVER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tl_ocean.h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RPM_DRIVER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rp_ocean.h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elif defined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ADM_DRIVER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ad_ocean.h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else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  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"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nl_ocean.h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"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  endif</a:t>
            </a: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#endif</a:t>
            </a:r>
            <a:endParaRPr lang="en-US" sz="11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52400" y="2774950"/>
            <a:ext cx="4419600" cy="3916363"/>
          </a:xfrm>
          <a:prstGeom prst="rect">
            <a:avLst/>
          </a:prstGeom>
          <a:solidFill>
            <a:srgbClr val="1414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                                                                          </a:t>
            </a:r>
            <a:r>
              <a:rPr lang="en-US" sz="1100">
                <a:solidFill>
                  <a:srgbClr val="FFFF00"/>
                </a:solidFill>
                <a:latin typeface="Arial" charset="0"/>
              </a:rPr>
              <a:t>ocean.h</a:t>
            </a:r>
          </a:p>
          <a:p>
            <a:pPr algn="l"/>
            <a:r>
              <a:rPr lang="en-US" sz="800">
                <a:solidFill>
                  <a:srgbClr val="CC0000"/>
                </a:solidFill>
                <a:latin typeface="Lucida Console" charset="0"/>
              </a:rPr>
              <a:t>#</a:t>
            </a:r>
            <a:r>
              <a:rPr lang="en-US" sz="1100">
                <a:solidFill>
                  <a:srgbClr val="CC0000"/>
                </a:solidFill>
                <a:latin typeface="Arial" charset="0"/>
              </a:rPr>
              <a:t>include</a:t>
            </a:r>
            <a:r>
              <a:rPr lang="en-US" sz="11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“</a:t>
            </a:r>
            <a:r>
              <a:rPr lang="en-US" sz="1100">
                <a:solidFill>
                  <a:srgbClr val="00CCFF"/>
                </a:solidFill>
                <a:latin typeface="Arial" charset="0"/>
              </a:rPr>
              <a:t>cppdefs.h</a:t>
            </a:r>
            <a:r>
              <a:rPr lang="ja-JP" altLang="en-US" sz="1100">
                <a:solidFill>
                  <a:srgbClr val="FFFFFF"/>
                </a:solidFill>
                <a:latin typeface="Arial"/>
              </a:rPr>
              <a:t>”</a:t>
            </a:r>
            <a:endParaRPr lang="en-US" sz="1100">
              <a:solidFill>
                <a:srgbClr val="FFFFFF"/>
              </a:solidFill>
              <a:latin typeface="Arial" charset="0"/>
            </a:endParaRPr>
          </a:p>
          <a:p>
            <a:pPr algn="l"/>
            <a:endParaRPr lang="en-US" sz="1100">
              <a:solidFill>
                <a:srgbClr val="CC0000"/>
              </a:solidFill>
              <a:latin typeface="Arial" charset="0"/>
            </a:endParaRPr>
          </a:p>
          <a:p>
            <a:pPr algn="l"/>
            <a:r>
              <a:rPr lang="en-US" sz="1100">
                <a:solidFill>
                  <a:srgbClr val="C8C8FF"/>
                </a:solidFill>
                <a:latin typeface="Arial" charset="0"/>
              </a:rPr>
              <a:t>PROGRAM  ocean</a:t>
            </a:r>
          </a:p>
          <a:p>
            <a:pPr algn="l"/>
            <a:r>
              <a:rPr lang="en-US" sz="800" b="0">
                <a:solidFill>
                  <a:srgbClr val="FFFFFF"/>
                </a:solidFill>
                <a:latin typeface="Lucida Console" charset="0"/>
              </a:rPr>
              <a:t>   </a:t>
            </a:r>
          </a:p>
          <a:p>
            <a:pPr algn="l"/>
            <a:r>
              <a:rPr lang="en-US" sz="1100">
                <a:solidFill>
                  <a:srgbClr val="FFFFFF"/>
                </a:solidFill>
                <a:latin typeface="Arial" charset="0"/>
              </a:rPr>
              <a:t>   </a:t>
            </a:r>
            <a:r>
              <a:rPr lang="en-US" sz="1100">
                <a:solidFill>
                  <a:srgbClr val="C8C8FF"/>
                </a:solidFill>
                <a:latin typeface="Arial" charset="0"/>
              </a:rPr>
              <a:t>USE ocean_control_mod, ONLY : initialize</a:t>
            </a:r>
          </a:p>
          <a:p>
            <a:pPr algn="l"/>
            <a:r>
              <a:rPr lang="en-US" sz="1100">
                <a:solidFill>
                  <a:srgbClr val="C8C8FF"/>
                </a:solidFill>
                <a:latin typeface="Arial" charset="0"/>
              </a:rPr>
              <a:t>   USE ocean_control_mod, ONLY : run</a:t>
            </a:r>
          </a:p>
          <a:p>
            <a:pPr algn="l"/>
            <a:r>
              <a:rPr lang="en-US" sz="1100">
                <a:solidFill>
                  <a:srgbClr val="C8C8FF"/>
                </a:solidFill>
                <a:latin typeface="Arial" charset="0"/>
              </a:rPr>
              <a:t>   USE ocean_control_mod, ONLY : finalize</a:t>
            </a:r>
          </a:p>
          <a:p>
            <a:pPr algn="l"/>
            <a:endParaRPr lang="en-US" sz="1100">
              <a:solidFill>
                <a:srgbClr val="CC0000"/>
              </a:solidFill>
              <a:latin typeface="Arial" charset="0"/>
            </a:endParaRPr>
          </a:p>
          <a:p>
            <a:pPr algn="l"/>
            <a:r>
              <a:rPr lang="en-US" sz="1100">
                <a:solidFill>
                  <a:srgbClr val="CC0000"/>
                </a:solidFill>
                <a:latin typeface="Arial" charset="0"/>
              </a:rPr>
              <a:t>#ifdef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DISTRIBUTE</a:t>
            </a:r>
            <a:r>
              <a:rPr lang="en-US" sz="1100">
                <a:solidFill>
                  <a:srgbClr val="CC0000"/>
                </a:solidFill>
                <a:latin typeface="Arial" charset="0"/>
              </a:rPr>
              <a:t> &amp;&amp; defined </a:t>
            </a:r>
            <a:r>
              <a:rPr lang="en-US" sz="1100">
                <a:solidFill>
                  <a:srgbClr val="00FF00"/>
                </a:solidFill>
                <a:latin typeface="Arial" charset="0"/>
              </a:rPr>
              <a:t>MPI</a:t>
            </a:r>
          </a:p>
          <a:p>
            <a:pPr algn="l"/>
            <a:r>
              <a:rPr lang="en-US" sz="800" b="0">
                <a:solidFill>
                  <a:srgbClr val="FFFFFF"/>
                </a:solidFill>
                <a:latin typeface="Lucida Console" charset="0"/>
              </a:rPr>
              <a:t>  </a:t>
            </a:r>
            <a:r>
              <a:rPr lang="en-US" sz="1100" b="0">
                <a:solidFill>
                  <a:srgbClr val="C8C8FF"/>
                </a:solidFill>
                <a:latin typeface="Arial" charset="0"/>
              </a:rPr>
              <a:t>CALL mpi_init (MyError)</a:t>
            </a:r>
          </a:p>
          <a:p>
            <a:pPr algn="l"/>
            <a:r>
              <a:rPr lang="en-US" sz="1100" b="0">
                <a:solidFill>
                  <a:srgbClr val="C8C8FF"/>
                </a:solidFill>
                <a:latin typeface="Arial" charset="0"/>
              </a:rPr>
              <a:t>   CALL mpi_comm_rank (MPI_COMM_WORLD, MyRank, MyError</a:t>
            </a:r>
            <a:r>
              <a:rPr lang="en-US" sz="1100" b="0">
                <a:solidFill>
                  <a:srgbClr val="FFFFFF"/>
                </a:solidFill>
                <a:latin typeface="Arial" charset="0"/>
              </a:rPr>
              <a:t>)</a:t>
            </a:r>
          </a:p>
          <a:p>
            <a:pPr algn="l"/>
            <a:r>
              <a:rPr lang="en-US" sz="1100" b="0">
                <a:solidFill>
                  <a:srgbClr val="CC0000"/>
                </a:solidFill>
                <a:latin typeface="Arial" charset="0"/>
              </a:rPr>
              <a:t>#endif</a:t>
            </a:r>
          </a:p>
          <a:p>
            <a:pPr algn="l"/>
            <a:r>
              <a:rPr lang="en-US" sz="1100" b="0">
                <a:solidFill>
                  <a:srgbClr val="FFFFFF"/>
                </a:solidFill>
                <a:latin typeface="Arial" charset="0"/>
              </a:rPr>
              <a:t>        </a:t>
            </a:r>
          </a:p>
          <a:p>
            <a:pPr algn="l"/>
            <a:r>
              <a:rPr lang="en-US" sz="1100" b="0">
                <a:solidFill>
                  <a:srgbClr val="FFFFFF"/>
                </a:solidFill>
                <a:latin typeface="Arial" charset="0"/>
              </a:rPr>
              <a:t>   </a:t>
            </a:r>
            <a:r>
              <a:rPr lang="en-US" sz="1100" b="0">
                <a:solidFill>
                  <a:srgbClr val="C8C8FF"/>
                </a:solidFill>
                <a:latin typeface="Arial" charset="0"/>
              </a:rPr>
              <a:t>CALL initialize</a:t>
            </a:r>
          </a:p>
          <a:p>
            <a:pPr algn="l"/>
            <a:r>
              <a:rPr lang="en-US" sz="1100" b="0">
                <a:solidFill>
                  <a:srgbClr val="C8C8FF"/>
                </a:solidFill>
                <a:latin typeface="Arial" charset="0"/>
              </a:rPr>
              <a:t>   CALL run</a:t>
            </a:r>
          </a:p>
          <a:p>
            <a:pPr algn="l"/>
            <a:r>
              <a:rPr lang="en-US" sz="1100" b="0">
                <a:solidFill>
                  <a:srgbClr val="C8C8FF"/>
                </a:solidFill>
                <a:latin typeface="Arial" charset="0"/>
              </a:rPr>
              <a:t>   CALL finalize</a:t>
            </a:r>
          </a:p>
          <a:p>
            <a:pPr algn="l"/>
            <a:endParaRPr lang="en-US" sz="1100" b="0">
              <a:solidFill>
                <a:srgbClr val="C8C8FF"/>
              </a:solidFill>
              <a:latin typeface="Arial" charset="0"/>
            </a:endParaRPr>
          </a:p>
          <a:p>
            <a:pPr algn="l"/>
            <a:r>
              <a:rPr lang="en-US" sz="1100" b="0">
                <a:solidFill>
                  <a:srgbClr val="CC0000"/>
                </a:solidFill>
                <a:latin typeface="Arial" charset="0"/>
              </a:rPr>
              <a:t>#if defined</a:t>
            </a:r>
            <a:r>
              <a:rPr lang="en-US" sz="1100" b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 b="0">
                <a:solidFill>
                  <a:srgbClr val="00FF00"/>
                </a:solidFill>
                <a:latin typeface="Arial" charset="0"/>
              </a:rPr>
              <a:t>DISTRIBUTE</a:t>
            </a:r>
            <a:r>
              <a:rPr lang="en-US" sz="1100" b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 b="0">
                <a:solidFill>
                  <a:srgbClr val="CC0000"/>
                </a:solidFill>
                <a:latin typeface="Arial" charset="0"/>
              </a:rPr>
              <a:t>&amp;&amp; defined</a:t>
            </a:r>
            <a:r>
              <a:rPr lang="en-US" sz="1100" b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100" b="0">
                <a:solidFill>
                  <a:srgbClr val="00FF00"/>
                </a:solidFill>
                <a:latin typeface="Arial" charset="0"/>
              </a:rPr>
              <a:t>MPI</a:t>
            </a:r>
          </a:p>
          <a:p>
            <a:pPr algn="l"/>
            <a:r>
              <a:rPr lang="en-US" sz="1100" b="0">
                <a:solidFill>
                  <a:srgbClr val="FFFFFF"/>
                </a:solidFill>
                <a:latin typeface="Arial" charset="0"/>
              </a:rPr>
              <a:t>    </a:t>
            </a:r>
            <a:r>
              <a:rPr lang="en-US" sz="1100" b="0">
                <a:solidFill>
                  <a:srgbClr val="C8C8FF"/>
                </a:solidFill>
                <a:latin typeface="Arial" charset="0"/>
              </a:rPr>
              <a:t>CALL mpi_finalize (MyError)</a:t>
            </a:r>
          </a:p>
          <a:p>
            <a:pPr algn="l"/>
            <a:r>
              <a:rPr lang="en-US" sz="1100" b="0">
                <a:solidFill>
                  <a:srgbClr val="CC0000"/>
                </a:solidFill>
                <a:latin typeface="Arial" charset="0"/>
              </a:rPr>
              <a:t>#endif</a:t>
            </a:r>
          </a:p>
          <a:p>
            <a:pPr algn="l"/>
            <a:endParaRPr lang="en-US" sz="1100" b="0">
              <a:solidFill>
                <a:srgbClr val="CC0000"/>
              </a:solidFill>
              <a:latin typeface="Arial" charset="0"/>
            </a:endParaRPr>
          </a:p>
          <a:p>
            <a:pPr algn="l"/>
            <a:r>
              <a:rPr lang="en-US" sz="1100" b="0">
                <a:solidFill>
                  <a:srgbClr val="C8C8FF"/>
                </a:solidFill>
                <a:latin typeface="Arial" charset="0"/>
              </a:rPr>
              <a:t>END PROGRAM ocean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Text Box 1027"/>
          <p:cNvSpPr txBox="1">
            <a:spLocks noChangeArrowheads="1"/>
          </p:cNvSpPr>
          <p:nvPr/>
        </p:nvSpPr>
        <p:spPr bwMode="auto">
          <a:xfrm>
            <a:off x="3036888" y="28575"/>
            <a:ext cx="307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schemeClr val="accent3">
                      <a:lumMod val="20000"/>
                      <a:lumOff val="80000"/>
                      <a:alpha val="43000"/>
                    </a:schemeClr>
                  </a:outerShdw>
                </a:effectLst>
                <a:latin typeface="Arial Black" charset="0"/>
              </a:rPr>
              <a:t>Parallelization</a:t>
            </a:r>
            <a:r>
              <a:rPr lang="en-US" sz="2400" b="0" dirty="0">
                <a:solidFill>
                  <a:srgbClr val="FFFF00"/>
                </a:solidFill>
                <a:latin typeface="Arial Black" charset="0"/>
              </a:rPr>
              <a:t> </a:t>
            </a:r>
          </a:p>
        </p:txBody>
      </p:sp>
      <p:sp>
        <p:nvSpPr>
          <p:cNvPr id="220164" name="Rectangle 1028"/>
          <p:cNvSpPr>
            <a:spLocks noChangeArrowheads="1"/>
          </p:cNvSpPr>
          <p:nvPr/>
        </p:nvSpPr>
        <p:spPr bwMode="auto">
          <a:xfrm>
            <a:off x="152400" y="10668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Coarse-grained parallelization: horizontal tiles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The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00FF00"/>
                </a:solidFill>
                <a:latin typeface="Arial Black" charset="0"/>
              </a:rPr>
              <a:t>NLM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, </a:t>
            </a:r>
            <a:r>
              <a:rPr lang="en-US" sz="2400" b="0">
                <a:solidFill>
                  <a:srgbClr val="F52B9E"/>
                </a:solidFill>
                <a:latin typeface="Arial Black" charset="0"/>
              </a:rPr>
              <a:t>TLM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,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and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FF3300"/>
                </a:solidFill>
                <a:latin typeface="Arial Black" charset="0"/>
              </a:rPr>
              <a:t>RPM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can be run in either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shared-memory (OpenMP) or distributed-memory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(MPI)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The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0066FF"/>
                </a:solidFill>
                <a:latin typeface="Arial Black" charset="0"/>
              </a:rPr>
              <a:t>ADM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can only be run in distributed-memory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(</a:t>
            </a:r>
            <a:r>
              <a:rPr lang="en-US" sz="2400" b="0">
                <a:solidFill>
                  <a:srgbClr val="0066FF"/>
                </a:solidFill>
                <a:latin typeface="Arial Black" charset="0"/>
              </a:rPr>
              <a:t>ADM</a:t>
            </a:r>
            <a:r>
              <a:rPr lang="en-US" sz="2400" b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violates shared-memory collision rules)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Clr>
                <a:srgbClr val="FFFF00"/>
              </a:buClr>
              <a:buSzPct val="120000"/>
              <a:buFontTx/>
              <a:buChar char="•"/>
            </a:pPr>
            <a:r>
              <a:rPr lang="en-US" sz="2400" b="0">
                <a:solidFill>
                  <a:srgbClr val="C8C8FF"/>
                </a:solidFill>
                <a:latin typeface="Arial Black" charset="0"/>
              </a:rPr>
              <a:t>Aggregation of variables for MPI communications</a:t>
            </a:r>
          </a:p>
        </p:txBody>
      </p:sp>
      <p:sp>
        <p:nvSpPr>
          <p:cNvPr id="220165" name="Text Box 1029"/>
          <p:cNvSpPr txBox="1">
            <a:spLocks noChangeArrowheads="1"/>
          </p:cNvSpPr>
          <p:nvPr/>
        </p:nvSpPr>
        <p:spPr bwMode="auto">
          <a:xfrm>
            <a:off x="304800" y="4643438"/>
            <a:ext cx="8991600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 Black" charset="0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rial Black" charset="0"/>
              </a:rPr>
              <a:t>CALL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ad_mp_exchange2d (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ng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1800" b="0" dirty="0" err="1">
                <a:solidFill>
                  <a:srgbClr val="0066FF"/>
                </a:solidFill>
                <a:latin typeface="Arial Black" charset="0"/>
              </a:rPr>
              <a:t>iADM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, 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3,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Istr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Iend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Jstr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Jend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       </a:t>
            </a:r>
            <a:r>
              <a:rPr lang="en-US" sz="1800" b="0" dirty="0" smtClean="0">
                <a:solidFill>
                  <a:srgbClr val="FFFFFF"/>
                </a:solidFill>
                <a:latin typeface="Arial Black" charset="0"/>
              </a:rPr>
              <a:t>  </a:t>
            </a: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                                        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LBi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UBi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LBj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UBj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                                  </a:t>
            </a: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                                        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NghostPoints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EWperiodic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 </a:t>
            </a:r>
            <a:r>
              <a:rPr lang="en-US" sz="1800" b="0" dirty="0" err="1">
                <a:solidFill>
                  <a:srgbClr val="C8C8FF"/>
                </a:solidFill>
                <a:latin typeface="Arial Black" charset="0"/>
              </a:rPr>
              <a:t>NSperiodic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</a:t>
            </a: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FFFF00"/>
                </a:solidFill>
                <a:latin typeface="Arial Black" charset="0"/>
              </a:rPr>
              <a:t>&amp;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                                          </a:t>
            </a:r>
            <a:r>
              <a:rPr lang="en-US" sz="1800" b="0" dirty="0">
                <a:solidFill>
                  <a:srgbClr val="0066FF"/>
                </a:solidFill>
                <a:latin typeface="Arial Black" charset="0"/>
              </a:rPr>
              <a:t>ad_Zt_avg1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1800" b="0" dirty="0">
                <a:solidFill>
                  <a:srgbClr val="0066FF"/>
                </a:solidFill>
                <a:latin typeface="Arial Black" charset="0"/>
              </a:rPr>
              <a:t>ad_DU_avg1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latin typeface="Arial Black" charset="0"/>
              </a:rPr>
              <a:t> </a:t>
            </a:r>
            <a:r>
              <a:rPr lang="en-US" sz="1800" b="0" dirty="0">
                <a:solidFill>
                  <a:srgbClr val="0066FF"/>
                </a:solidFill>
                <a:latin typeface="Arial Black" charset="0"/>
              </a:rPr>
              <a:t>ad_DV_avg1</a:t>
            </a:r>
            <a:r>
              <a:rPr lang="en-US" sz="1800" b="0" dirty="0">
                <a:solidFill>
                  <a:srgbClr val="C8C8FF"/>
                </a:solidFill>
                <a:latin typeface="Arial Black" charset="0"/>
              </a:rPr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cean">
  <a:themeElements>
    <a:clrScheme name="Ocean 10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66FFFF"/>
      </a:hlink>
      <a:folHlink>
        <a:srgbClr val="6699FF"/>
      </a:folHlink>
    </a:clrScheme>
    <a:fontScheme name="Ocea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Console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Console" charset="0"/>
            <a:ea typeface="ＭＳ Ｐゴシック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9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66FF33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10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66FFFF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cean">
  <a:themeElements>
    <a:clrScheme name="1_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1_Ocea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cean">
  <a:themeElements>
    <a:clrScheme name="Ocean 10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66FFFF"/>
      </a:hlink>
      <a:folHlink>
        <a:srgbClr val="6699FF"/>
      </a:folHlink>
    </a:clrScheme>
    <a:fontScheme name="Ocea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37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9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66FF33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10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66FFFF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5759</TotalTime>
  <Words>728</Words>
  <Application>Microsoft Macintosh PowerPoint</Application>
  <PresentationFormat>On-screen Show (4:3)</PresentationFormat>
  <Paragraphs>175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Blank Presentation</vt:lpstr>
      <vt:lpstr>Ocean</vt:lpstr>
      <vt:lpstr>1_Ocean</vt:lpstr>
      <vt:lpstr>2_Ocean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IMCS,  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Community Terrain-following Ocean Modeling System</dc:title>
  <dc:creator>Hernan G. Arango</dc:creator>
  <cp:lastModifiedBy>Hernan G Arango</cp:lastModifiedBy>
  <cp:revision>266</cp:revision>
  <cp:lastPrinted>2001-02-08T23:18:59Z</cp:lastPrinted>
  <dcterms:created xsi:type="dcterms:W3CDTF">2000-01-23T16:25:51Z</dcterms:created>
  <dcterms:modified xsi:type="dcterms:W3CDTF">2016-04-23T22:00:41Z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>arango@imcs.rutgers.edu</vt:lpwstr>
  </property>
  <property fmtid="{D5CDD505-2E9C-101B-9397-08002B2CF9AE}" pid="8" name="HomePage">
    <vt:lpwstr>C:/marine.rutgers.edu/po/models/roms.html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C:\My Documents\Presentations</vt:lpwstr>
  </property>
</Properties>
</file>